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Lst>
  <p:notesMasterIdLst>
    <p:notesMasterId r:id="rId90"/>
  </p:notesMasterIdLst>
  <p:sldIdLst>
    <p:sldId id="258" r:id="rId7"/>
    <p:sldId id="259" r:id="rId8"/>
    <p:sldId id="310" r:id="rId9"/>
    <p:sldId id="261" r:id="rId10"/>
    <p:sldId id="265" r:id="rId11"/>
    <p:sldId id="268" r:id="rId12"/>
    <p:sldId id="269" r:id="rId13"/>
    <p:sldId id="270" r:id="rId14"/>
    <p:sldId id="311" r:id="rId15"/>
    <p:sldId id="351" r:id="rId16"/>
    <p:sldId id="271" r:id="rId17"/>
    <p:sldId id="313" r:id="rId18"/>
    <p:sldId id="272" r:id="rId19"/>
    <p:sldId id="312" r:id="rId20"/>
    <p:sldId id="273" r:id="rId21"/>
    <p:sldId id="314" r:id="rId22"/>
    <p:sldId id="275" r:id="rId23"/>
    <p:sldId id="315" r:id="rId24"/>
    <p:sldId id="316" r:id="rId25"/>
    <p:sldId id="317" r:id="rId26"/>
    <p:sldId id="276" r:id="rId27"/>
    <p:sldId id="318" r:id="rId28"/>
    <p:sldId id="277" r:id="rId29"/>
    <p:sldId id="319" r:id="rId30"/>
    <p:sldId id="306" r:id="rId31"/>
    <p:sldId id="320" r:id="rId32"/>
    <p:sldId id="307" r:id="rId33"/>
    <p:sldId id="350" r:id="rId34"/>
    <p:sldId id="321" r:id="rId35"/>
    <p:sldId id="280" r:id="rId36"/>
    <p:sldId id="322" r:id="rId37"/>
    <p:sldId id="308" r:id="rId38"/>
    <p:sldId id="323" r:id="rId39"/>
    <p:sldId id="281" r:id="rId40"/>
    <p:sldId id="324" r:id="rId41"/>
    <p:sldId id="327" r:id="rId42"/>
    <p:sldId id="325" r:id="rId43"/>
    <p:sldId id="283" r:id="rId44"/>
    <p:sldId id="326" r:id="rId45"/>
    <p:sldId id="284" r:id="rId46"/>
    <p:sldId id="328" r:id="rId47"/>
    <p:sldId id="285" r:id="rId48"/>
    <p:sldId id="329" r:id="rId49"/>
    <p:sldId id="286" r:id="rId50"/>
    <p:sldId id="330" r:id="rId51"/>
    <p:sldId id="287" r:id="rId52"/>
    <p:sldId id="331" r:id="rId53"/>
    <p:sldId id="288" r:id="rId54"/>
    <p:sldId id="332" r:id="rId55"/>
    <p:sldId id="289" r:id="rId56"/>
    <p:sldId id="333" r:id="rId57"/>
    <p:sldId id="290" r:id="rId58"/>
    <p:sldId id="334" r:id="rId59"/>
    <p:sldId id="291" r:id="rId60"/>
    <p:sldId id="335" r:id="rId61"/>
    <p:sldId id="292" r:id="rId62"/>
    <p:sldId id="336" r:id="rId63"/>
    <p:sldId id="293" r:id="rId64"/>
    <p:sldId id="294" r:id="rId65"/>
    <p:sldId id="337" r:id="rId66"/>
    <p:sldId id="348" r:id="rId67"/>
    <p:sldId id="295" r:id="rId68"/>
    <p:sldId id="338" r:id="rId69"/>
    <p:sldId id="296" r:id="rId70"/>
    <p:sldId id="339" r:id="rId71"/>
    <p:sldId id="297" r:id="rId72"/>
    <p:sldId id="340" r:id="rId73"/>
    <p:sldId id="349" r:id="rId74"/>
    <p:sldId id="298" r:id="rId75"/>
    <p:sldId id="341" r:id="rId76"/>
    <p:sldId id="299" r:id="rId77"/>
    <p:sldId id="342" r:id="rId78"/>
    <p:sldId id="300" r:id="rId79"/>
    <p:sldId id="343" r:id="rId80"/>
    <p:sldId id="301" r:id="rId81"/>
    <p:sldId id="344" r:id="rId82"/>
    <p:sldId id="302" r:id="rId83"/>
    <p:sldId id="345" r:id="rId84"/>
    <p:sldId id="303" r:id="rId85"/>
    <p:sldId id="346" r:id="rId86"/>
    <p:sldId id="304" r:id="rId87"/>
    <p:sldId id="347" r:id="rId88"/>
    <p:sldId id="25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51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FDBF0-DDFF-42FB-80A9-AA16C8BCB92E}" type="datetimeFigureOut">
              <a:rPr lang="en-US" smtClean="0"/>
              <a:t>5/16/2022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8AD0C3-1DB1-449B-B3E8-ADD673B6A9AE}" type="slidenum">
              <a:rPr lang="en-US" smtClean="0"/>
              <a:t>‹#›</a:t>
            </a:fld>
            <a:endParaRPr lang="en-US"/>
          </a:p>
        </p:txBody>
      </p:sp>
    </p:spTree>
    <p:extLst>
      <p:ext uri="{BB962C8B-B14F-4D97-AF65-F5344CB8AC3E}">
        <p14:creationId xmlns:p14="http://schemas.microsoft.com/office/powerpoint/2010/main" val="843532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a:ln/>
        </p:spPr>
      </p:sp>
      <p:sp>
        <p:nvSpPr>
          <p:cNvPr id="548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42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fld id="{B15C60E1-0250-445B-B22E-56764BFEFA37}" type="slidenum">
              <a:rPr lang="en-US" altLang="en-US" sz="1200" smtClean="0">
                <a:solidFill>
                  <a:prstClr val="black"/>
                </a:solidFill>
              </a:rPr>
              <a:pPr eaLnBrk="1" hangingPunct="1">
                <a:defRPr/>
              </a:pPr>
              <a:t>1</a:t>
            </a:fld>
            <a:endParaRPr lang="en-US" alt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a:ln/>
        </p:spPr>
      </p:sp>
      <p:sp>
        <p:nvSpPr>
          <p:cNvPr id="549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53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F783C8-D386-443F-8CB6-B8AA90321457}"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a:ln/>
        </p:spPr>
      </p:sp>
      <p:sp>
        <p:nvSpPr>
          <p:cNvPr id="550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63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fld id="{159EDB4C-B6B0-4C5B-B1F0-E5CE0956E8C8}" type="slidenum">
              <a:rPr lang="en-US" altLang="en-US" sz="1200" smtClean="0">
                <a:solidFill>
                  <a:prstClr val="black"/>
                </a:solidFill>
              </a:rPr>
              <a:pPr eaLnBrk="1" hangingPunct="1">
                <a:defRPr/>
              </a:pPr>
              <a:t>4</a:t>
            </a:fld>
            <a:endParaRPr lang="en-US" alt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a:ln/>
        </p:spPr>
      </p:sp>
      <p:sp>
        <p:nvSpPr>
          <p:cNvPr id="555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04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fld id="{2F529169-F9CA-41CA-BD99-AD42FDDE74E3}" type="slidenum">
              <a:rPr lang="en-US" altLang="en-US" sz="1200" smtClean="0">
                <a:solidFill>
                  <a:prstClr val="black"/>
                </a:solidFill>
              </a:rPr>
              <a:pPr eaLnBrk="1" hangingPunct="1">
                <a:defRPr/>
              </a:pPr>
              <a:t>5</a:t>
            </a:fld>
            <a:endParaRPr lang="en-US" alt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7654F4-F1BD-40D9-B3F1-ACF847104ED2}"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4203911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654F4-F1BD-40D9-B3F1-ACF847104ED2}"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14527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654F4-F1BD-40D9-B3F1-ACF847104ED2}"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327214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DE443-9AF1-4D92-810B-A751F71AE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45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1E9FDF-E1D1-434B-BD11-749BF2952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62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E1931-BA41-4173-ACEA-2071E1CB8D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256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849727-AEDC-4382-8D87-20DE4C51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35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816655-B12E-48E0-A085-5A2F5863E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219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EBC864-3F7E-49C6-8535-E4C24F46F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351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50E91B-06C9-4043-923A-F3D36721D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94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8D322-E1B9-40BC-8A01-597100BE1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82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654F4-F1BD-40D9-B3F1-ACF847104ED2}"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669674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997C73-5CD3-49D9-A221-D82A008E12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51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63F24-0031-40D1-A534-F40E9A700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6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7D0F62-5D8F-4038-9B4F-1F8EBCCF8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184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3CB85-FD0C-4FDA-B2E6-C22FF9C629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66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DE443-9AF1-4D92-810B-A751F71AE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160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1E9FDF-E1D1-434B-BD11-749BF2952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999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E1931-BA41-4173-ACEA-2071E1CB8D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935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849727-AEDC-4382-8D87-20DE4C51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8276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816655-B12E-48E0-A085-5A2F5863E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638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EBC864-3F7E-49C6-8535-E4C24F46F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167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654F4-F1BD-40D9-B3F1-ACF847104ED2}"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151845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50E91B-06C9-4043-923A-F3D36721D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128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8D322-E1B9-40BC-8A01-597100BE1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77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997C73-5CD3-49D9-A221-D82A008E12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030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63F24-0031-40D1-A534-F40E9A700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578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7D0F62-5D8F-4038-9B4F-1F8EBCCF8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54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3CB85-FD0C-4FDA-B2E6-C22FF9C629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696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DE443-9AF1-4D92-810B-A751F71AE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939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1E9FDF-E1D1-434B-BD11-749BF2952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988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E1931-BA41-4173-ACEA-2071E1CB8D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800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849727-AEDC-4382-8D87-20DE4C51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14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654F4-F1BD-40D9-B3F1-ACF847104ED2}"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4121789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816655-B12E-48E0-A085-5A2F5863E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925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EBC864-3F7E-49C6-8535-E4C24F46F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170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50E91B-06C9-4043-923A-F3D36721D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645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8D322-E1B9-40BC-8A01-597100BE1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201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997C73-5CD3-49D9-A221-D82A008E12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320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63F24-0031-40D1-A534-F40E9A700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943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7D0F62-5D8F-4038-9B4F-1F8EBCCF8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536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3CB85-FD0C-4FDA-B2E6-C22FF9C629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435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AC1F1D-02BC-4F0A-92F2-7F8DD4A2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879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65FA98-2D13-46E1-930C-4F82773C2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1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654F4-F1BD-40D9-B3F1-ACF847104ED2}" type="datetimeFigureOut">
              <a:rPr lang="en-US" smtClean="0"/>
              <a:t>5/16/2022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4226312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0A349-71A1-4E0A-A120-1EBECBC4B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881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9FEE70-7DC0-4AB1-8D45-C394D1B919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784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29FD67-A5AE-439D-9F28-496206B9E7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087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0B7E71-4653-4C24-895D-B291A017A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71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9DA863-3C95-4506-BB20-481FABFA41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96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9A57A9-DBA4-4112-9740-D8226EAF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054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52104C-AEDF-4D4B-B70A-04F96F756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533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C6E8C-4490-4240-9ADD-36ED85D675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4152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A00AB-AE36-49CF-A7A8-2B5D121E5E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179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5CCA8B-EFF8-43C4-84D2-0C2531C291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67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654F4-F1BD-40D9-B3F1-ACF847104ED2}" type="datetimeFigureOut">
              <a:rPr lang="en-US" smtClean="0"/>
              <a:t>5/16/2022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10949304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AC1F1D-02BC-4F0A-92F2-7F8DD4A2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137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65FA98-2D13-46E1-930C-4F82773C2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28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0A349-71A1-4E0A-A120-1EBECBC4B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7741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9FEE70-7DC0-4AB1-8D45-C394D1B919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008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29FD67-A5AE-439D-9F28-496206B9E7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0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0B7E71-4653-4C24-895D-B291A017A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186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9DA863-3C95-4506-BB20-481FABFA41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913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9A57A9-DBA4-4112-9740-D8226EAF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310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52104C-AEDF-4D4B-B70A-04F96F756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023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C6E8C-4490-4240-9ADD-36ED85D675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18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654F4-F1BD-40D9-B3F1-ACF847104ED2}" type="datetimeFigureOut">
              <a:rPr lang="en-US" smtClean="0"/>
              <a:t>5/16/2022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1669447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A00AB-AE36-49CF-A7A8-2B5D121E5E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81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5CCA8B-EFF8-43C4-84D2-0C2531C291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01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654F4-F1BD-40D9-B3F1-ACF847104ED2}"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190927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654F4-F1BD-40D9-B3F1-ACF847104ED2}"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74CB4-FB59-4BD1-8E86-8A9E72B36D7F}" type="slidenum">
              <a:rPr lang="en-US" smtClean="0"/>
              <a:t>‹#›</a:t>
            </a:fld>
            <a:endParaRPr lang="en-US"/>
          </a:p>
        </p:txBody>
      </p:sp>
    </p:spTree>
    <p:extLst>
      <p:ext uri="{BB962C8B-B14F-4D97-AF65-F5344CB8AC3E}">
        <p14:creationId xmlns:p14="http://schemas.microsoft.com/office/powerpoint/2010/main" val="12919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654F4-F1BD-40D9-B3F1-ACF847104ED2}" type="datetimeFigureOut">
              <a:rPr lang="en-US" smtClean="0"/>
              <a:t>5/16/2022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74CB4-FB59-4BD1-8E86-8A9E72B36D7F}" type="slidenum">
              <a:rPr lang="en-US" smtClean="0"/>
              <a:t>‹#›</a:t>
            </a:fld>
            <a:endParaRPr lang="en-US"/>
          </a:p>
        </p:txBody>
      </p:sp>
    </p:spTree>
    <p:extLst>
      <p:ext uri="{BB962C8B-B14F-4D97-AF65-F5344CB8AC3E}">
        <p14:creationId xmlns:p14="http://schemas.microsoft.com/office/powerpoint/2010/main" val="1677126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A8084B31-EF3C-417F-A2FC-5E1B88AAEF6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18080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A8084B31-EF3C-417F-A2FC-5E1B88AAEF6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61115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A8084B31-EF3C-417F-A2FC-5E1B88AAEF6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752972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FCEF4DF8-7932-4A7D-B30C-831AEA9F294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839909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FCEF4DF8-7932-4A7D-B30C-831AEA9F294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13858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90600" y="381000"/>
            <a:ext cx="7772400" cy="857250"/>
          </a:xfrm>
        </p:spPr>
        <p:txBody>
          <a:bodyPr/>
          <a:lstStyle/>
          <a:p>
            <a:r>
              <a:rPr lang="en-US" altLang="en-US"/>
              <a:t>Hi-Landers Ham Class</a:t>
            </a:r>
          </a:p>
        </p:txBody>
      </p:sp>
      <p:sp>
        <p:nvSpPr>
          <p:cNvPr id="2051" name="Subtitle 2"/>
          <p:cNvSpPr>
            <a:spLocks noGrp="1"/>
          </p:cNvSpPr>
          <p:nvPr>
            <p:ph type="subTitle" idx="1"/>
          </p:nvPr>
        </p:nvSpPr>
        <p:spPr>
          <a:xfrm>
            <a:off x="1143000" y="5410200"/>
            <a:ext cx="6400800" cy="1219200"/>
          </a:xfrm>
        </p:spPr>
        <p:txBody>
          <a:bodyPr/>
          <a:lstStyle/>
          <a:p>
            <a:r>
              <a:rPr lang="en-US" altLang="en-US"/>
              <a:t>Instructed by Rich Bugarin W6EC</a:t>
            </a:r>
          </a:p>
        </p:txBody>
      </p:sp>
      <p:pic>
        <p:nvPicPr>
          <p:cNvPr id="2052" name="Picture 2" descr="C:\Documents and Settings\Rich Bugarin\My Documents\Rich\4x4\Hi-Landers\Art\Hi-Landers Logo 90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66800"/>
            <a:ext cx="4271963"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05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905B-6C5D-8B57-8816-0BA396517BB6}"/>
              </a:ext>
            </a:extLst>
          </p:cNvPr>
          <p:cNvSpPr>
            <a:spLocks noGrp="1"/>
          </p:cNvSpPr>
          <p:nvPr>
            <p:ph type="title"/>
          </p:nvPr>
        </p:nvSpPr>
        <p:spPr/>
        <p:txBody>
          <a:bodyPr/>
          <a:lstStyle/>
          <a:p>
            <a:r>
              <a:rPr lang="en-US" dirty="0">
                <a:solidFill>
                  <a:srgbClr val="0033CC"/>
                </a:solidFill>
              </a:rPr>
              <a:t>Multipath Propagation </a:t>
            </a:r>
          </a:p>
        </p:txBody>
      </p:sp>
      <p:pic>
        <p:nvPicPr>
          <p:cNvPr id="4" name="Content Placeholder 3">
            <a:extLst>
              <a:ext uri="{FF2B5EF4-FFF2-40B4-BE49-F238E27FC236}">
                <a16:creationId xmlns:a16="http://schemas.microsoft.com/office/drawing/2014/main" id="{3D410AC7-E05B-1476-9177-D7FD0419BD42}"/>
              </a:ext>
            </a:extLst>
          </p:cNvPr>
          <p:cNvPicPr>
            <a:picLocks noGrp="1" noChangeAspect="1"/>
          </p:cNvPicPr>
          <p:nvPr>
            <p:ph idx="1"/>
          </p:nvPr>
        </p:nvPicPr>
        <p:blipFill>
          <a:blip r:embed="rId2"/>
          <a:stretch>
            <a:fillRect/>
          </a:stretch>
        </p:blipFill>
        <p:spPr>
          <a:xfrm>
            <a:off x="646420" y="1600200"/>
            <a:ext cx="8644260" cy="4983162"/>
          </a:xfrm>
          <a:prstGeom prst="rect">
            <a:avLst/>
          </a:prstGeom>
        </p:spPr>
      </p:pic>
    </p:spTree>
    <p:extLst>
      <p:ext uri="{BB962C8B-B14F-4D97-AF65-F5344CB8AC3E}">
        <p14:creationId xmlns:p14="http://schemas.microsoft.com/office/powerpoint/2010/main" val="116764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T3A02</a:t>
            </a:r>
            <a:endParaRPr lang="en-US" dirty="0"/>
          </a:p>
        </p:txBody>
      </p:sp>
      <p:sp>
        <p:nvSpPr>
          <p:cNvPr id="3" name="Content Placeholder 2"/>
          <p:cNvSpPr>
            <a:spLocks noGrp="1"/>
          </p:cNvSpPr>
          <p:nvPr>
            <p:ph idx="1"/>
          </p:nvPr>
        </p:nvSpPr>
        <p:spPr/>
        <p:txBody>
          <a:bodyPr/>
          <a:lstStyle/>
          <a:p>
            <a:pPr>
              <a:buFontTx/>
              <a:buNone/>
            </a:pPr>
            <a:r>
              <a:rPr lang="en-US" altLang="en-US" dirty="0"/>
              <a:t>What is the effect of vegetation on UHF and microwave signals?</a:t>
            </a:r>
          </a:p>
          <a:p>
            <a:pPr>
              <a:buFontTx/>
              <a:buNone/>
            </a:pPr>
            <a:r>
              <a:rPr lang="en-US" altLang="en-US" dirty="0"/>
              <a:t>A. Knife-edge diffraction</a:t>
            </a:r>
          </a:p>
          <a:p>
            <a:pPr>
              <a:buFontTx/>
              <a:buNone/>
            </a:pPr>
            <a:r>
              <a:rPr lang="en-US" altLang="en-US" dirty="0"/>
              <a:t>B. Absorption</a:t>
            </a:r>
          </a:p>
          <a:p>
            <a:pPr>
              <a:buFontTx/>
              <a:buNone/>
            </a:pPr>
            <a:r>
              <a:rPr lang="en-US" altLang="en-US" dirty="0"/>
              <a:t>C. Amplification</a:t>
            </a:r>
          </a:p>
          <a:p>
            <a:pPr>
              <a:buFontTx/>
              <a:buNone/>
            </a:pPr>
            <a:r>
              <a:rPr lang="en-US" altLang="en-US" dirty="0"/>
              <a:t>D. Polarization rotation</a:t>
            </a:r>
          </a:p>
        </p:txBody>
      </p:sp>
    </p:spTree>
    <p:extLst>
      <p:ext uri="{BB962C8B-B14F-4D97-AF65-F5344CB8AC3E}">
        <p14:creationId xmlns:p14="http://schemas.microsoft.com/office/powerpoint/2010/main" val="97159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T3A02</a:t>
            </a:r>
            <a:endParaRPr lang="en-US" dirty="0"/>
          </a:p>
        </p:txBody>
      </p:sp>
      <p:sp>
        <p:nvSpPr>
          <p:cNvPr id="3" name="Content Placeholder 2"/>
          <p:cNvSpPr>
            <a:spLocks noGrp="1"/>
          </p:cNvSpPr>
          <p:nvPr>
            <p:ph idx="1"/>
          </p:nvPr>
        </p:nvSpPr>
        <p:spPr>
          <a:xfrm>
            <a:off x="457200" y="1600200"/>
            <a:ext cx="8534400" cy="4525963"/>
          </a:xfrm>
        </p:spPr>
        <p:txBody>
          <a:bodyPr/>
          <a:lstStyle/>
          <a:p>
            <a:pPr>
              <a:buFontTx/>
              <a:buNone/>
            </a:pPr>
            <a:r>
              <a:rPr lang="en-US" altLang="en-US" dirty="0"/>
              <a:t>What is the effect of vegetation on UHF and microwave signals?</a:t>
            </a:r>
          </a:p>
          <a:p>
            <a:pPr>
              <a:buFontTx/>
              <a:buNone/>
            </a:pPr>
            <a:r>
              <a:rPr lang="en-US" altLang="en-US" dirty="0">
                <a:solidFill>
                  <a:schemeClr val="bg1">
                    <a:lumMod val="75000"/>
                  </a:schemeClr>
                </a:solidFill>
              </a:rPr>
              <a:t>A. Knife-edge diffraction</a:t>
            </a:r>
          </a:p>
          <a:p>
            <a:pPr>
              <a:buFontTx/>
              <a:buNone/>
            </a:pPr>
            <a:r>
              <a:rPr lang="en-US" altLang="en-US" dirty="0"/>
              <a:t>B. Absorption</a:t>
            </a:r>
          </a:p>
          <a:p>
            <a:pPr>
              <a:buFontTx/>
              <a:buNone/>
            </a:pPr>
            <a:r>
              <a:rPr lang="en-US" altLang="en-US" dirty="0">
                <a:solidFill>
                  <a:schemeClr val="bg1">
                    <a:lumMod val="75000"/>
                  </a:schemeClr>
                </a:solidFill>
              </a:rPr>
              <a:t>C. Amplification</a:t>
            </a:r>
          </a:p>
          <a:p>
            <a:pPr>
              <a:buFontTx/>
              <a:buNone/>
            </a:pPr>
            <a:r>
              <a:rPr lang="en-US" altLang="en-US" dirty="0">
                <a:solidFill>
                  <a:schemeClr val="bg1">
                    <a:lumMod val="75000"/>
                  </a:schemeClr>
                </a:solidFill>
              </a:rPr>
              <a:t>D. Polarization rotation</a:t>
            </a:r>
          </a:p>
          <a:p>
            <a:pPr>
              <a:buFontTx/>
              <a:buNone/>
            </a:pPr>
            <a:r>
              <a:rPr lang="en-US" altLang="en-US" dirty="0">
                <a:solidFill>
                  <a:srgbClr val="0033CC"/>
                </a:solidFill>
              </a:rPr>
              <a:t>Low-frequency radio waves travel easily through obstructions as the frequency increases so does the amount of absorption.</a:t>
            </a:r>
          </a:p>
        </p:txBody>
      </p:sp>
    </p:spTree>
    <p:extLst>
      <p:ext uri="{BB962C8B-B14F-4D97-AF65-F5344CB8AC3E}">
        <p14:creationId xmlns:p14="http://schemas.microsoft.com/office/powerpoint/2010/main" val="421389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T3A03</a:t>
            </a:r>
            <a:endParaRPr lang="en-US" dirty="0"/>
          </a:p>
        </p:txBody>
      </p:sp>
      <p:sp>
        <p:nvSpPr>
          <p:cNvPr id="3" name="Content Placeholder 2"/>
          <p:cNvSpPr>
            <a:spLocks noGrp="1"/>
          </p:cNvSpPr>
          <p:nvPr>
            <p:ph idx="1"/>
          </p:nvPr>
        </p:nvSpPr>
        <p:spPr/>
        <p:txBody>
          <a:bodyPr/>
          <a:lstStyle/>
          <a:p>
            <a:pPr>
              <a:buFontTx/>
              <a:buNone/>
            </a:pPr>
            <a:r>
              <a:rPr lang="en-US" altLang="en-US" dirty="0"/>
              <a:t>What antenna polarization is normally used for long-distance CW and SSB contacts on the VHF and UHF bands?</a:t>
            </a:r>
          </a:p>
          <a:p>
            <a:pPr>
              <a:buFontTx/>
              <a:buNone/>
            </a:pPr>
            <a:r>
              <a:rPr lang="en-US" altLang="en-US" dirty="0"/>
              <a:t>A. Right-hand circular</a:t>
            </a:r>
          </a:p>
          <a:p>
            <a:pPr>
              <a:buFontTx/>
              <a:buNone/>
            </a:pPr>
            <a:r>
              <a:rPr lang="en-US" altLang="en-US" dirty="0"/>
              <a:t>B. Left-hand circular</a:t>
            </a:r>
          </a:p>
          <a:p>
            <a:pPr>
              <a:buFontTx/>
              <a:buNone/>
            </a:pPr>
            <a:r>
              <a:rPr lang="en-US" altLang="en-US" dirty="0"/>
              <a:t>C. Horizontal</a:t>
            </a:r>
          </a:p>
          <a:p>
            <a:pPr>
              <a:buFontTx/>
              <a:buNone/>
            </a:pPr>
            <a:r>
              <a:rPr lang="en-US" altLang="en-US" dirty="0"/>
              <a:t>D. Vertical</a:t>
            </a:r>
          </a:p>
        </p:txBody>
      </p:sp>
    </p:spTree>
    <p:extLst>
      <p:ext uri="{BB962C8B-B14F-4D97-AF65-F5344CB8AC3E}">
        <p14:creationId xmlns:p14="http://schemas.microsoft.com/office/powerpoint/2010/main" val="4917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T3A03</a:t>
            </a:r>
            <a:endParaRPr lang="en-US" dirty="0"/>
          </a:p>
        </p:txBody>
      </p:sp>
      <p:sp>
        <p:nvSpPr>
          <p:cNvPr id="3" name="Content Placeholder 2"/>
          <p:cNvSpPr>
            <a:spLocks noGrp="1"/>
          </p:cNvSpPr>
          <p:nvPr>
            <p:ph idx="1"/>
          </p:nvPr>
        </p:nvSpPr>
        <p:spPr/>
        <p:txBody>
          <a:bodyPr/>
          <a:lstStyle/>
          <a:p>
            <a:pPr>
              <a:buFontTx/>
              <a:buNone/>
            </a:pPr>
            <a:r>
              <a:rPr lang="en-US" altLang="en-US" dirty="0"/>
              <a:t>What antenna polarization is normally used for long-distance CW and SSB contacts on the VHF and UHF bands?</a:t>
            </a:r>
          </a:p>
          <a:p>
            <a:pPr>
              <a:buFontTx/>
              <a:buNone/>
            </a:pPr>
            <a:r>
              <a:rPr lang="en-US" altLang="en-US" dirty="0">
                <a:solidFill>
                  <a:schemeClr val="bg1">
                    <a:lumMod val="75000"/>
                  </a:schemeClr>
                </a:solidFill>
              </a:rPr>
              <a:t>A. Right-hand circular</a:t>
            </a:r>
          </a:p>
          <a:p>
            <a:pPr>
              <a:buFontTx/>
              <a:buNone/>
            </a:pPr>
            <a:r>
              <a:rPr lang="en-US" altLang="en-US" dirty="0">
                <a:solidFill>
                  <a:schemeClr val="bg1">
                    <a:lumMod val="75000"/>
                  </a:schemeClr>
                </a:solidFill>
              </a:rPr>
              <a:t>B. Left-hand circular</a:t>
            </a:r>
          </a:p>
          <a:p>
            <a:pPr>
              <a:buFontTx/>
              <a:buNone/>
            </a:pPr>
            <a:r>
              <a:rPr lang="en-US" altLang="en-US" dirty="0"/>
              <a:t>C. Horizontal</a:t>
            </a:r>
          </a:p>
          <a:p>
            <a:pPr>
              <a:buFontTx/>
              <a:buNone/>
            </a:pPr>
            <a:r>
              <a:rPr lang="en-US" altLang="en-US" dirty="0">
                <a:solidFill>
                  <a:schemeClr val="bg1">
                    <a:lumMod val="75000"/>
                  </a:schemeClr>
                </a:solidFill>
              </a:rPr>
              <a:t>D. Vertical</a:t>
            </a:r>
          </a:p>
        </p:txBody>
      </p:sp>
      <p:pic>
        <p:nvPicPr>
          <p:cNvPr id="5" name="Picture 4">
            <a:extLst>
              <a:ext uri="{FF2B5EF4-FFF2-40B4-BE49-F238E27FC236}">
                <a16:creationId xmlns:a16="http://schemas.microsoft.com/office/drawing/2014/main" id="{54369018-416B-596B-8BEB-0091D09A25E4}"/>
              </a:ext>
            </a:extLst>
          </p:cNvPr>
          <p:cNvPicPr>
            <a:picLocks noChangeAspect="1"/>
          </p:cNvPicPr>
          <p:nvPr/>
        </p:nvPicPr>
        <p:blipFill>
          <a:blip r:embed="rId2"/>
          <a:stretch>
            <a:fillRect/>
          </a:stretch>
        </p:blipFill>
        <p:spPr>
          <a:xfrm>
            <a:off x="5181599" y="3143718"/>
            <a:ext cx="3562931" cy="3561881"/>
          </a:xfrm>
          <a:prstGeom prst="rect">
            <a:avLst/>
          </a:prstGeom>
        </p:spPr>
      </p:pic>
    </p:spTree>
    <p:extLst>
      <p:ext uri="{BB962C8B-B14F-4D97-AF65-F5344CB8AC3E}">
        <p14:creationId xmlns:p14="http://schemas.microsoft.com/office/powerpoint/2010/main" val="425854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T3A04</a:t>
            </a:r>
            <a:endParaRPr lang="en-US" dirty="0"/>
          </a:p>
        </p:txBody>
      </p:sp>
      <p:sp>
        <p:nvSpPr>
          <p:cNvPr id="3" name="Content Placeholder 2"/>
          <p:cNvSpPr>
            <a:spLocks noGrp="1"/>
          </p:cNvSpPr>
          <p:nvPr>
            <p:ph idx="1"/>
          </p:nvPr>
        </p:nvSpPr>
        <p:spPr>
          <a:xfrm>
            <a:off x="457200" y="975518"/>
            <a:ext cx="8229600" cy="4906963"/>
          </a:xfrm>
        </p:spPr>
        <p:txBody>
          <a:bodyPr/>
          <a:lstStyle/>
          <a:p>
            <a:pPr>
              <a:buFontTx/>
              <a:buNone/>
            </a:pPr>
            <a:r>
              <a:rPr lang="en-US" altLang="en-US" dirty="0"/>
              <a:t>What happens when antennas at opposite ends of a VHF or UHF line of sight radio link are not using the same polarization?</a:t>
            </a:r>
          </a:p>
          <a:p>
            <a:pPr>
              <a:buFontTx/>
              <a:buNone/>
            </a:pPr>
            <a:r>
              <a:rPr lang="en-US" altLang="en-US" dirty="0"/>
              <a:t>A. The modulation sidebands might become inverted</a:t>
            </a:r>
          </a:p>
          <a:p>
            <a:pPr>
              <a:buFontTx/>
              <a:buNone/>
            </a:pPr>
            <a:r>
              <a:rPr lang="en-US" altLang="en-US" dirty="0"/>
              <a:t>B. Received signal strength is reduced</a:t>
            </a:r>
          </a:p>
          <a:p>
            <a:pPr>
              <a:buFontTx/>
              <a:buNone/>
            </a:pPr>
            <a:r>
              <a:rPr lang="en-US" altLang="en-US" dirty="0"/>
              <a:t>C. Signals have an echo effect</a:t>
            </a:r>
          </a:p>
          <a:p>
            <a:pPr>
              <a:buFontTx/>
              <a:buNone/>
            </a:pPr>
            <a:r>
              <a:rPr lang="en-US" altLang="en-US" dirty="0"/>
              <a:t>D. Nothing significant will happen</a:t>
            </a:r>
          </a:p>
        </p:txBody>
      </p:sp>
    </p:spTree>
    <p:extLst>
      <p:ext uri="{BB962C8B-B14F-4D97-AF65-F5344CB8AC3E}">
        <p14:creationId xmlns:p14="http://schemas.microsoft.com/office/powerpoint/2010/main" val="121989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265F7-F4F9-7240-C23F-EB3BD8CA6FE3}"/>
              </a:ext>
            </a:extLst>
          </p:cNvPr>
          <p:cNvPicPr>
            <a:picLocks noChangeAspect="1"/>
          </p:cNvPicPr>
          <p:nvPr/>
        </p:nvPicPr>
        <p:blipFill>
          <a:blip r:embed="rId2"/>
          <a:stretch>
            <a:fillRect/>
          </a:stretch>
        </p:blipFill>
        <p:spPr>
          <a:xfrm>
            <a:off x="1142999" y="5194296"/>
            <a:ext cx="7460074" cy="1587504"/>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T3A04</a:t>
            </a:r>
            <a:endParaRPr lang="en-US" dirty="0"/>
          </a:p>
        </p:txBody>
      </p:sp>
      <p:sp>
        <p:nvSpPr>
          <p:cNvPr id="3" name="Content Placeholder 2"/>
          <p:cNvSpPr>
            <a:spLocks noGrp="1"/>
          </p:cNvSpPr>
          <p:nvPr>
            <p:ph idx="1"/>
          </p:nvPr>
        </p:nvSpPr>
        <p:spPr>
          <a:xfrm>
            <a:off x="457200" y="975518"/>
            <a:ext cx="8229600" cy="4906963"/>
          </a:xfrm>
        </p:spPr>
        <p:txBody>
          <a:bodyPr/>
          <a:lstStyle/>
          <a:p>
            <a:pPr>
              <a:buFontTx/>
              <a:buNone/>
            </a:pPr>
            <a:r>
              <a:rPr lang="en-US" altLang="en-US" dirty="0"/>
              <a:t>What happens when antennas at opposite ends of a VHF or UHF line of sight radio link are not using the same polarization?</a:t>
            </a:r>
          </a:p>
          <a:p>
            <a:pPr>
              <a:buFontTx/>
              <a:buNone/>
            </a:pPr>
            <a:r>
              <a:rPr lang="en-US" altLang="en-US" dirty="0">
                <a:solidFill>
                  <a:schemeClr val="bg1">
                    <a:lumMod val="75000"/>
                  </a:schemeClr>
                </a:solidFill>
              </a:rPr>
              <a:t>A. The modulation sidebands might become inverted</a:t>
            </a:r>
          </a:p>
          <a:p>
            <a:pPr>
              <a:buFontTx/>
              <a:buNone/>
            </a:pPr>
            <a:r>
              <a:rPr lang="en-US" altLang="en-US" dirty="0"/>
              <a:t>B. Received signal strength is reduced</a:t>
            </a:r>
          </a:p>
          <a:p>
            <a:pPr>
              <a:buFontTx/>
              <a:buNone/>
            </a:pPr>
            <a:r>
              <a:rPr lang="en-US" altLang="en-US" dirty="0">
                <a:solidFill>
                  <a:schemeClr val="bg1">
                    <a:lumMod val="75000"/>
                  </a:schemeClr>
                </a:solidFill>
              </a:rPr>
              <a:t>C. Signals have an echo effect</a:t>
            </a:r>
          </a:p>
          <a:p>
            <a:pPr>
              <a:buFontTx/>
              <a:buNone/>
            </a:pPr>
            <a:r>
              <a:rPr lang="en-US" altLang="en-US" dirty="0">
                <a:solidFill>
                  <a:schemeClr val="bg1">
                    <a:lumMod val="75000"/>
                  </a:schemeClr>
                </a:solidFill>
              </a:rPr>
              <a:t>D. Nothing significant will happen</a:t>
            </a:r>
          </a:p>
        </p:txBody>
      </p:sp>
    </p:spTree>
    <p:extLst>
      <p:ext uri="{BB962C8B-B14F-4D97-AF65-F5344CB8AC3E}">
        <p14:creationId xmlns:p14="http://schemas.microsoft.com/office/powerpoint/2010/main" val="2879911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T3A05</a:t>
            </a:r>
            <a:endParaRPr lang="en-US" dirty="0"/>
          </a:p>
        </p:txBody>
      </p:sp>
      <p:sp>
        <p:nvSpPr>
          <p:cNvPr id="3" name="Content Placeholder 2"/>
          <p:cNvSpPr>
            <a:spLocks noGrp="1"/>
          </p:cNvSpPr>
          <p:nvPr>
            <p:ph idx="1"/>
          </p:nvPr>
        </p:nvSpPr>
        <p:spPr>
          <a:xfrm>
            <a:off x="457200" y="1417638"/>
            <a:ext cx="8229600" cy="5165724"/>
          </a:xfrm>
        </p:spPr>
        <p:txBody>
          <a:bodyPr/>
          <a:lstStyle/>
          <a:p>
            <a:pPr>
              <a:buFontTx/>
              <a:buNone/>
            </a:pPr>
            <a:r>
              <a:rPr lang="en-US" altLang="en-US" sz="3000" dirty="0"/>
              <a:t>When using a directional antenna, how might your station be able to communicate with a distant repeater if buildings or obstructions are blocking the direct line of sight path?</a:t>
            </a:r>
          </a:p>
          <a:p>
            <a:pPr>
              <a:buFontTx/>
              <a:buNone/>
            </a:pPr>
            <a:r>
              <a:rPr lang="en-US" altLang="en-US" sz="3000" dirty="0"/>
              <a:t>A. Change from vertical to horizontal polarization</a:t>
            </a:r>
          </a:p>
          <a:p>
            <a:pPr>
              <a:buFontTx/>
              <a:buNone/>
            </a:pPr>
            <a:r>
              <a:rPr lang="en-US" altLang="en-US" sz="3000" dirty="0"/>
              <a:t>B. Try to find a path that reflects signals to the repeater</a:t>
            </a:r>
          </a:p>
          <a:p>
            <a:pPr>
              <a:buFontTx/>
              <a:buNone/>
            </a:pPr>
            <a:r>
              <a:rPr lang="en-US" altLang="en-US" sz="3000" dirty="0"/>
              <a:t>C. Try the long path</a:t>
            </a:r>
          </a:p>
          <a:p>
            <a:pPr>
              <a:buFontTx/>
              <a:buNone/>
            </a:pPr>
            <a:r>
              <a:rPr lang="en-US" altLang="en-US" sz="3000" dirty="0"/>
              <a:t>D. Increase the antenna SWR</a:t>
            </a:r>
          </a:p>
        </p:txBody>
      </p:sp>
    </p:spTree>
    <p:extLst>
      <p:ext uri="{BB962C8B-B14F-4D97-AF65-F5344CB8AC3E}">
        <p14:creationId xmlns:p14="http://schemas.microsoft.com/office/powerpoint/2010/main" val="1878200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B149C-51DA-9DFA-CBCA-C22ABCF3B648}"/>
              </a:ext>
            </a:extLst>
          </p:cNvPr>
          <p:cNvPicPr>
            <a:picLocks noChangeAspect="1"/>
          </p:cNvPicPr>
          <p:nvPr/>
        </p:nvPicPr>
        <p:blipFill>
          <a:blip r:embed="rId2"/>
          <a:stretch>
            <a:fillRect/>
          </a:stretch>
        </p:blipFill>
        <p:spPr>
          <a:xfrm>
            <a:off x="5181600" y="3429000"/>
            <a:ext cx="4164724" cy="3802149"/>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T3A05</a:t>
            </a:r>
            <a:endParaRPr lang="en-US" dirty="0"/>
          </a:p>
        </p:txBody>
      </p:sp>
      <p:sp>
        <p:nvSpPr>
          <p:cNvPr id="3" name="Content Placeholder 2"/>
          <p:cNvSpPr>
            <a:spLocks noGrp="1"/>
          </p:cNvSpPr>
          <p:nvPr>
            <p:ph idx="1"/>
          </p:nvPr>
        </p:nvSpPr>
        <p:spPr>
          <a:xfrm>
            <a:off x="457200" y="1417638"/>
            <a:ext cx="8229600" cy="5165724"/>
          </a:xfrm>
        </p:spPr>
        <p:txBody>
          <a:bodyPr/>
          <a:lstStyle/>
          <a:p>
            <a:pPr>
              <a:buFontTx/>
              <a:buNone/>
            </a:pPr>
            <a:r>
              <a:rPr lang="en-US" altLang="en-US" sz="3000" dirty="0"/>
              <a:t>When using a directional antenna, how might your station be able to communicate with a distant repeater if buildings or obstructions are blocking the direct line of sight path?</a:t>
            </a:r>
          </a:p>
          <a:p>
            <a:pPr>
              <a:buFontTx/>
              <a:buNone/>
            </a:pPr>
            <a:r>
              <a:rPr lang="en-US" altLang="en-US" sz="3000" dirty="0">
                <a:solidFill>
                  <a:schemeClr val="bg1">
                    <a:lumMod val="75000"/>
                  </a:schemeClr>
                </a:solidFill>
              </a:rPr>
              <a:t>A. Change from vertical to horizontal polarization</a:t>
            </a:r>
          </a:p>
          <a:p>
            <a:pPr>
              <a:buFontTx/>
              <a:buNone/>
            </a:pPr>
            <a:r>
              <a:rPr lang="en-US" altLang="en-US" sz="3000" dirty="0"/>
              <a:t>B. Try to find a path that reflects signals to the repeater</a:t>
            </a:r>
          </a:p>
          <a:p>
            <a:pPr>
              <a:buFontTx/>
              <a:buNone/>
            </a:pPr>
            <a:r>
              <a:rPr lang="en-US" altLang="en-US" sz="3000" dirty="0">
                <a:solidFill>
                  <a:schemeClr val="bg1">
                    <a:lumMod val="75000"/>
                  </a:schemeClr>
                </a:solidFill>
              </a:rPr>
              <a:t>C. Try the long path</a:t>
            </a:r>
          </a:p>
          <a:p>
            <a:pPr>
              <a:buFontTx/>
              <a:buNone/>
            </a:pPr>
            <a:r>
              <a:rPr lang="en-US" altLang="en-US" sz="3000" dirty="0">
                <a:solidFill>
                  <a:schemeClr val="bg1">
                    <a:lumMod val="75000"/>
                  </a:schemeClr>
                </a:solidFill>
              </a:rPr>
              <a:t>D. Increase the antenna SWR</a:t>
            </a:r>
          </a:p>
        </p:txBody>
      </p:sp>
    </p:spTree>
    <p:extLst>
      <p:ext uri="{BB962C8B-B14F-4D97-AF65-F5344CB8AC3E}">
        <p14:creationId xmlns:p14="http://schemas.microsoft.com/office/powerpoint/2010/main" val="306979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T3A06</a:t>
            </a:r>
            <a:endParaRPr lang="en-US" dirty="0"/>
          </a:p>
        </p:txBody>
      </p:sp>
      <p:sp>
        <p:nvSpPr>
          <p:cNvPr id="3" name="Content Placeholder 2"/>
          <p:cNvSpPr>
            <a:spLocks noGrp="1"/>
          </p:cNvSpPr>
          <p:nvPr>
            <p:ph idx="1"/>
          </p:nvPr>
        </p:nvSpPr>
        <p:spPr>
          <a:xfrm>
            <a:off x="457200" y="1417638"/>
            <a:ext cx="8229600" cy="5165724"/>
          </a:xfrm>
        </p:spPr>
        <p:txBody>
          <a:bodyPr/>
          <a:lstStyle/>
          <a:p>
            <a:pPr>
              <a:buFontTx/>
              <a:buNone/>
            </a:pPr>
            <a:r>
              <a:rPr lang="en-US" altLang="en-US" dirty="0"/>
              <a:t>What is the meaning of the term “picket fencing”?</a:t>
            </a:r>
          </a:p>
          <a:p>
            <a:pPr>
              <a:buFontTx/>
              <a:buNone/>
            </a:pPr>
            <a:r>
              <a:rPr lang="en-US" altLang="en-US" dirty="0"/>
              <a:t>A. Alternating transmissions during a net operation</a:t>
            </a:r>
          </a:p>
          <a:p>
            <a:pPr>
              <a:buFontTx/>
              <a:buNone/>
            </a:pPr>
            <a:r>
              <a:rPr lang="en-US" altLang="en-US" dirty="0"/>
              <a:t>B. Rapid flutter on mobile signals due to multipath propagation</a:t>
            </a:r>
          </a:p>
          <a:p>
            <a:pPr>
              <a:buFontTx/>
              <a:buNone/>
            </a:pPr>
            <a:r>
              <a:rPr lang="en-US" altLang="en-US" dirty="0"/>
              <a:t>C. A type of ground system used with vertical antennas</a:t>
            </a:r>
          </a:p>
          <a:p>
            <a:pPr>
              <a:buFontTx/>
              <a:buNone/>
            </a:pPr>
            <a:r>
              <a:rPr lang="en-US" altLang="en-US" dirty="0"/>
              <a:t>D. Local vs long-distance communications</a:t>
            </a:r>
          </a:p>
        </p:txBody>
      </p:sp>
    </p:spTree>
    <p:extLst>
      <p:ext uri="{BB962C8B-B14F-4D97-AF65-F5344CB8AC3E}">
        <p14:creationId xmlns:p14="http://schemas.microsoft.com/office/powerpoint/2010/main" val="3562481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a:t>Sub-element 3 of 10</a:t>
            </a:r>
          </a:p>
        </p:txBody>
      </p:sp>
    </p:spTree>
    <p:extLst>
      <p:ext uri="{BB962C8B-B14F-4D97-AF65-F5344CB8AC3E}">
        <p14:creationId xmlns:p14="http://schemas.microsoft.com/office/powerpoint/2010/main" val="1113331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T3A06</a:t>
            </a:r>
            <a:endParaRPr lang="en-US" dirty="0"/>
          </a:p>
        </p:txBody>
      </p:sp>
      <p:sp>
        <p:nvSpPr>
          <p:cNvPr id="3" name="Content Placeholder 2"/>
          <p:cNvSpPr>
            <a:spLocks noGrp="1"/>
          </p:cNvSpPr>
          <p:nvPr>
            <p:ph idx="1"/>
          </p:nvPr>
        </p:nvSpPr>
        <p:spPr>
          <a:xfrm>
            <a:off x="457200" y="1417638"/>
            <a:ext cx="8229600" cy="5165724"/>
          </a:xfrm>
        </p:spPr>
        <p:txBody>
          <a:bodyPr/>
          <a:lstStyle/>
          <a:p>
            <a:pPr>
              <a:buFontTx/>
              <a:buNone/>
            </a:pPr>
            <a:r>
              <a:rPr lang="en-US" altLang="en-US" dirty="0"/>
              <a:t>What is the meaning of the term “picket fencing”?</a:t>
            </a:r>
          </a:p>
          <a:p>
            <a:pPr>
              <a:buFontTx/>
              <a:buNone/>
            </a:pPr>
            <a:r>
              <a:rPr lang="en-US" altLang="en-US" dirty="0">
                <a:solidFill>
                  <a:schemeClr val="bg1">
                    <a:lumMod val="75000"/>
                  </a:schemeClr>
                </a:solidFill>
              </a:rPr>
              <a:t>A. Alternating transmissions during a net operation</a:t>
            </a:r>
          </a:p>
          <a:p>
            <a:pPr>
              <a:buFontTx/>
              <a:buNone/>
            </a:pPr>
            <a:r>
              <a:rPr lang="en-US" altLang="en-US" dirty="0"/>
              <a:t>B. Rapid flutter on mobile signals due to multipath propagation</a:t>
            </a:r>
          </a:p>
          <a:p>
            <a:pPr>
              <a:buFontTx/>
              <a:buNone/>
            </a:pPr>
            <a:r>
              <a:rPr lang="en-US" altLang="en-US" dirty="0">
                <a:solidFill>
                  <a:schemeClr val="bg1">
                    <a:lumMod val="75000"/>
                  </a:schemeClr>
                </a:solidFill>
              </a:rPr>
              <a:t>C. A type of ground system used with vertical antennas</a:t>
            </a:r>
          </a:p>
          <a:p>
            <a:pPr>
              <a:buFontTx/>
              <a:buNone/>
            </a:pPr>
            <a:r>
              <a:rPr lang="en-US" altLang="en-US" dirty="0">
                <a:solidFill>
                  <a:schemeClr val="bg1">
                    <a:lumMod val="75000"/>
                  </a:schemeClr>
                </a:solidFill>
              </a:rPr>
              <a:t>D. Local vs long-distance communications</a:t>
            </a:r>
          </a:p>
        </p:txBody>
      </p:sp>
    </p:spTree>
    <p:extLst>
      <p:ext uri="{BB962C8B-B14F-4D97-AF65-F5344CB8AC3E}">
        <p14:creationId xmlns:p14="http://schemas.microsoft.com/office/powerpoint/2010/main" val="3429174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T3A07</a:t>
            </a:r>
            <a:endParaRPr lang="en-US" dirty="0"/>
          </a:p>
        </p:txBody>
      </p:sp>
      <p:sp>
        <p:nvSpPr>
          <p:cNvPr id="3" name="Content Placeholder 2"/>
          <p:cNvSpPr>
            <a:spLocks noGrp="1"/>
          </p:cNvSpPr>
          <p:nvPr>
            <p:ph idx="1"/>
          </p:nvPr>
        </p:nvSpPr>
        <p:spPr/>
        <p:txBody>
          <a:bodyPr/>
          <a:lstStyle/>
          <a:p>
            <a:pPr>
              <a:buFontTx/>
              <a:buNone/>
            </a:pPr>
            <a:r>
              <a:rPr lang="en-US" altLang="en-US" dirty="0"/>
              <a:t>What weather condition might decrease range at microwave frequencies?</a:t>
            </a:r>
          </a:p>
          <a:p>
            <a:pPr>
              <a:buFontTx/>
              <a:buNone/>
            </a:pPr>
            <a:r>
              <a:rPr lang="en-US" altLang="en-US" dirty="0"/>
              <a:t>A. High winds</a:t>
            </a:r>
          </a:p>
          <a:p>
            <a:pPr>
              <a:buFontTx/>
              <a:buNone/>
            </a:pPr>
            <a:r>
              <a:rPr lang="en-US" altLang="en-US" dirty="0"/>
              <a:t>B. Low barometric pressure</a:t>
            </a:r>
          </a:p>
          <a:p>
            <a:pPr>
              <a:buFontTx/>
              <a:buNone/>
            </a:pPr>
            <a:r>
              <a:rPr lang="en-US" altLang="en-US" dirty="0"/>
              <a:t>C. Precipitation </a:t>
            </a:r>
          </a:p>
          <a:p>
            <a:pPr>
              <a:buFontTx/>
              <a:buNone/>
            </a:pPr>
            <a:r>
              <a:rPr lang="en-US" altLang="en-US" dirty="0"/>
              <a:t>D. Colder temperatures</a:t>
            </a:r>
          </a:p>
        </p:txBody>
      </p:sp>
    </p:spTree>
    <p:extLst>
      <p:ext uri="{BB962C8B-B14F-4D97-AF65-F5344CB8AC3E}">
        <p14:creationId xmlns:p14="http://schemas.microsoft.com/office/powerpoint/2010/main" val="308738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T3A07</a:t>
            </a:r>
            <a:endParaRPr lang="en-US" dirty="0"/>
          </a:p>
        </p:txBody>
      </p:sp>
      <p:sp>
        <p:nvSpPr>
          <p:cNvPr id="3" name="Content Placeholder 2"/>
          <p:cNvSpPr>
            <a:spLocks noGrp="1"/>
          </p:cNvSpPr>
          <p:nvPr>
            <p:ph idx="1"/>
          </p:nvPr>
        </p:nvSpPr>
        <p:spPr/>
        <p:txBody>
          <a:bodyPr/>
          <a:lstStyle/>
          <a:p>
            <a:pPr>
              <a:buFontTx/>
              <a:buNone/>
            </a:pPr>
            <a:r>
              <a:rPr lang="en-US" altLang="en-US" dirty="0"/>
              <a:t>What weather condition might decrease range at microwave frequencies?</a:t>
            </a:r>
          </a:p>
          <a:p>
            <a:pPr>
              <a:buFontTx/>
              <a:buNone/>
            </a:pPr>
            <a:r>
              <a:rPr lang="en-US" altLang="en-US" dirty="0">
                <a:solidFill>
                  <a:schemeClr val="bg1">
                    <a:lumMod val="75000"/>
                  </a:schemeClr>
                </a:solidFill>
              </a:rPr>
              <a:t>A. High winds</a:t>
            </a:r>
          </a:p>
          <a:p>
            <a:pPr>
              <a:buFontTx/>
              <a:buNone/>
            </a:pPr>
            <a:r>
              <a:rPr lang="en-US" altLang="en-US" dirty="0">
                <a:solidFill>
                  <a:schemeClr val="bg1">
                    <a:lumMod val="75000"/>
                  </a:schemeClr>
                </a:solidFill>
              </a:rPr>
              <a:t>B. Low barometric pressure</a:t>
            </a:r>
          </a:p>
          <a:p>
            <a:pPr>
              <a:buFontTx/>
              <a:buNone/>
            </a:pPr>
            <a:r>
              <a:rPr lang="en-US" altLang="en-US" dirty="0"/>
              <a:t>C. Precipitation </a:t>
            </a:r>
          </a:p>
          <a:p>
            <a:pPr>
              <a:buFontTx/>
              <a:buNone/>
            </a:pPr>
            <a:r>
              <a:rPr lang="en-US" altLang="en-US" dirty="0">
                <a:solidFill>
                  <a:schemeClr val="bg1">
                    <a:lumMod val="75000"/>
                  </a:schemeClr>
                </a:solidFill>
              </a:rPr>
              <a:t>D. Colder temperatures</a:t>
            </a:r>
          </a:p>
        </p:txBody>
      </p:sp>
    </p:spTree>
    <p:extLst>
      <p:ext uri="{BB962C8B-B14F-4D97-AF65-F5344CB8AC3E}">
        <p14:creationId xmlns:p14="http://schemas.microsoft.com/office/powerpoint/2010/main" val="145208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T3A08</a:t>
            </a:r>
            <a:endParaRPr lang="en-US" dirty="0"/>
          </a:p>
        </p:txBody>
      </p:sp>
      <p:sp>
        <p:nvSpPr>
          <p:cNvPr id="3" name="Content Placeholder 2"/>
          <p:cNvSpPr>
            <a:spLocks noGrp="1"/>
          </p:cNvSpPr>
          <p:nvPr>
            <p:ph idx="1"/>
          </p:nvPr>
        </p:nvSpPr>
        <p:spPr>
          <a:xfrm>
            <a:off x="457200" y="1600200"/>
            <a:ext cx="8229600" cy="4800600"/>
          </a:xfrm>
        </p:spPr>
        <p:txBody>
          <a:bodyPr/>
          <a:lstStyle/>
          <a:p>
            <a:pPr>
              <a:buFontTx/>
              <a:buNone/>
            </a:pPr>
            <a:r>
              <a:rPr lang="en-US" altLang="en-US" dirty="0"/>
              <a:t>What is a likely cause of irregular fading of signals propagated by the ionosphere?</a:t>
            </a:r>
          </a:p>
          <a:p>
            <a:pPr>
              <a:buFontTx/>
              <a:buNone/>
            </a:pPr>
            <a:r>
              <a:rPr lang="en-US" altLang="en-US" dirty="0"/>
              <a:t>A. Frequency shift due to Faraday rotation</a:t>
            </a:r>
          </a:p>
          <a:p>
            <a:pPr>
              <a:buFontTx/>
              <a:buNone/>
            </a:pPr>
            <a:r>
              <a:rPr lang="en-US" altLang="en-US" dirty="0"/>
              <a:t>B. Interference from thunderstorms</a:t>
            </a:r>
          </a:p>
          <a:p>
            <a:pPr>
              <a:buFontTx/>
              <a:buNone/>
            </a:pPr>
            <a:r>
              <a:rPr lang="en-US" altLang="en-US" dirty="0"/>
              <a:t>C. Intermodulation distortion </a:t>
            </a:r>
          </a:p>
          <a:p>
            <a:pPr>
              <a:buFontTx/>
              <a:buNone/>
            </a:pPr>
            <a:r>
              <a:rPr lang="en-US" altLang="en-US" dirty="0"/>
              <a:t>D. Random combining of signals arriving via different paths</a:t>
            </a:r>
          </a:p>
        </p:txBody>
      </p:sp>
    </p:spTree>
    <p:extLst>
      <p:ext uri="{BB962C8B-B14F-4D97-AF65-F5344CB8AC3E}">
        <p14:creationId xmlns:p14="http://schemas.microsoft.com/office/powerpoint/2010/main" val="224657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T3A08</a:t>
            </a:r>
            <a:endParaRPr lang="en-US" dirty="0"/>
          </a:p>
        </p:txBody>
      </p:sp>
      <p:sp>
        <p:nvSpPr>
          <p:cNvPr id="3" name="Content Placeholder 2"/>
          <p:cNvSpPr>
            <a:spLocks noGrp="1"/>
          </p:cNvSpPr>
          <p:nvPr>
            <p:ph idx="1"/>
          </p:nvPr>
        </p:nvSpPr>
        <p:spPr>
          <a:xfrm>
            <a:off x="457200" y="1600200"/>
            <a:ext cx="8229600" cy="4800600"/>
          </a:xfrm>
        </p:spPr>
        <p:txBody>
          <a:bodyPr/>
          <a:lstStyle/>
          <a:p>
            <a:pPr>
              <a:buFontTx/>
              <a:buNone/>
            </a:pPr>
            <a:r>
              <a:rPr lang="en-US" altLang="en-US" dirty="0"/>
              <a:t>What is a likely cause of irregular fading of signals propagated by the ionosphere?</a:t>
            </a:r>
          </a:p>
          <a:p>
            <a:pPr>
              <a:buFontTx/>
              <a:buNone/>
            </a:pPr>
            <a:r>
              <a:rPr lang="en-US" altLang="en-US" dirty="0">
                <a:solidFill>
                  <a:schemeClr val="bg1">
                    <a:lumMod val="75000"/>
                  </a:schemeClr>
                </a:solidFill>
              </a:rPr>
              <a:t>A. Frequency shift due to Faraday rotation</a:t>
            </a:r>
          </a:p>
          <a:p>
            <a:pPr>
              <a:buFontTx/>
              <a:buNone/>
            </a:pPr>
            <a:r>
              <a:rPr lang="en-US" altLang="en-US" dirty="0">
                <a:solidFill>
                  <a:schemeClr val="bg1">
                    <a:lumMod val="75000"/>
                  </a:schemeClr>
                </a:solidFill>
              </a:rPr>
              <a:t>B. Interference from thunderstorms</a:t>
            </a:r>
          </a:p>
          <a:p>
            <a:pPr>
              <a:buFontTx/>
              <a:buNone/>
            </a:pPr>
            <a:r>
              <a:rPr lang="en-US" altLang="en-US" dirty="0">
                <a:solidFill>
                  <a:schemeClr val="bg1">
                    <a:lumMod val="75000"/>
                  </a:schemeClr>
                </a:solidFill>
              </a:rPr>
              <a:t>C. Intermodulation distortion </a:t>
            </a:r>
          </a:p>
          <a:p>
            <a:pPr>
              <a:buFontTx/>
              <a:buNone/>
            </a:pPr>
            <a:r>
              <a:rPr lang="en-US" altLang="en-US" dirty="0"/>
              <a:t>D. Random combining of signals arriving via different paths</a:t>
            </a:r>
          </a:p>
        </p:txBody>
      </p:sp>
      <p:pic>
        <p:nvPicPr>
          <p:cNvPr id="4" name="Picture 3">
            <a:extLst>
              <a:ext uri="{FF2B5EF4-FFF2-40B4-BE49-F238E27FC236}">
                <a16:creationId xmlns:a16="http://schemas.microsoft.com/office/drawing/2014/main" id="{71E6CD3F-4201-BFDD-95DE-A2CD798AF510}"/>
              </a:ext>
            </a:extLst>
          </p:cNvPr>
          <p:cNvPicPr>
            <a:picLocks noChangeAspect="1"/>
          </p:cNvPicPr>
          <p:nvPr/>
        </p:nvPicPr>
        <p:blipFill>
          <a:blip r:embed="rId2"/>
          <a:stretch>
            <a:fillRect/>
          </a:stretch>
        </p:blipFill>
        <p:spPr>
          <a:xfrm>
            <a:off x="5034344" y="4917472"/>
            <a:ext cx="3881056" cy="1940528"/>
          </a:xfrm>
          <a:prstGeom prst="rect">
            <a:avLst/>
          </a:prstGeom>
        </p:spPr>
      </p:pic>
    </p:spTree>
    <p:extLst>
      <p:ext uri="{BB962C8B-B14F-4D97-AF65-F5344CB8AC3E}">
        <p14:creationId xmlns:p14="http://schemas.microsoft.com/office/powerpoint/2010/main" val="189446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T3A09</a:t>
            </a:r>
            <a:endParaRPr lang="en-US" dirty="0"/>
          </a:p>
        </p:txBody>
      </p:sp>
      <p:sp>
        <p:nvSpPr>
          <p:cNvPr id="3" name="Content Placeholder 2"/>
          <p:cNvSpPr>
            <a:spLocks noGrp="1"/>
          </p:cNvSpPr>
          <p:nvPr>
            <p:ph idx="1"/>
          </p:nvPr>
        </p:nvSpPr>
        <p:spPr>
          <a:xfrm>
            <a:off x="457200" y="1447800"/>
            <a:ext cx="8229600" cy="5181600"/>
          </a:xfrm>
        </p:spPr>
        <p:txBody>
          <a:bodyPr/>
          <a:lstStyle/>
          <a:p>
            <a:pPr>
              <a:buFontTx/>
              <a:buNone/>
            </a:pPr>
            <a:r>
              <a:rPr lang="en-US" altLang="en-US" sz="3000" dirty="0"/>
              <a:t>Which of the following results from the fact that signals propagated by the ionosphere are elliptically polarized?</a:t>
            </a:r>
          </a:p>
          <a:p>
            <a:pPr>
              <a:buFontTx/>
              <a:buNone/>
            </a:pPr>
            <a:r>
              <a:rPr lang="en-US" altLang="en-US" sz="3000" dirty="0"/>
              <a:t>A. Digital modes are unusable</a:t>
            </a:r>
          </a:p>
          <a:p>
            <a:pPr>
              <a:buFontTx/>
              <a:buNone/>
            </a:pPr>
            <a:r>
              <a:rPr lang="en-US" altLang="en-US" sz="3000" dirty="0"/>
              <a:t>B. Either vertically or horizontally polarized antennas may be used for transmission or reception</a:t>
            </a:r>
          </a:p>
          <a:p>
            <a:pPr>
              <a:buFontTx/>
              <a:buNone/>
            </a:pPr>
            <a:r>
              <a:rPr lang="en-US" altLang="en-US" sz="3000" dirty="0"/>
              <a:t>C. FM voice is unusable</a:t>
            </a:r>
          </a:p>
          <a:p>
            <a:pPr>
              <a:buFontTx/>
              <a:buNone/>
            </a:pPr>
            <a:r>
              <a:rPr lang="en-US" altLang="en-US" sz="3000" dirty="0"/>
              <a:t>D. Both the transmitting and receiving antennas must be of the same polarization</a:t>
            </a:r>
          </a:p>
        </p:txBody>
      </p:sp>
    </p:spTree>
    <p:extLst>
      <p:ext uri="{BB962C8B-B14F-4D97-AF65-F5344CB8AC3E}">
        <p14:creationId xmlns:p14="http://schemas.microsoft.com/office/powerpoint/2010/main" val="2337379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T3A09</a:t>
            </a:r>
            <a:endParaRPr lang="en-US" dirty="0"/>
          </a:p>
        </p:txBody>
      </p:sp>
      <p:sp>
        <p:nvSpPr>
          <p:cNvPr id="3" name="Content Placeholder 2"/>
          <p:cNvSpPr>
            <a:spLocks noGrp="1"/>
          </p:cNvSpPr>
          <p:nvPr>
            <p:ph idx="1"/>
          </p:nvPr>
        </p:nvSpPr>
        <p:spPr>
          <a:xfrm>
            <a:off x="457200" y="1447800"/>
            <a:ext cx="8229600" cy="5181600"/>
          </a:xfrm>
        </p:spPr>
        <p:txBody>
          <a:bodyPr/>
          <a:lstStyle/>
          <a:p>
            <a:pPr>
              <a:buFontTx/>
              <a:buNone/>
            </a:pPr>
            <a:r>
              <a:rPr lang="en-US" altLang="en-US" sz="3000" dirty="0"/>
              <a:t>Which of the following results from the fact that signals propagated by the ionosphere are elliptically polarized?</a:t>
            </a:r>
          </a:p>
          <a:p>
            <a:pPr>
              <a:buFontTx/>
              <a:buNone/>
            </a:pPr>
            <a:r>
              <a:rPr lang="en-US" altLang="en-US" sz="3000" dirty="0">
                <a:solidFill>
                  <a:schemeClr val="bg1">
                    <a:lumMod val="75000"/>
                  </a:schemeClr>
                </a:solidFill>
              </a:rPr>
              <a:t>A. Digital modes are unusable</a:t>
            </a:r>
          </a:p>
          <a:p>
            <a:pPr>
              <a:buFontTx/>
              <a:buNone/>
            </a:pPr>
            <a:r>
              <a:rPr lang="en-US" altLang="en-US" sz="3000" dirty="0"/>
              <a:t>B. Either vertically or horizontally polarized antennas may be used for transmission or reception</a:t>
            </a:r>
          </a:p>
          <a:p>
            <a:pPr>
              <a:buFontTx/>
              <a:buNone/>
            </a:pPr>
            <a:r>
              <a:rPr lang="en-US" altLang="en-US" sz="3000" dirty="0">
                <a:solidFill>
                  <a:schemeClr val="bg1">
                    <a:lumMod val="75000"/>
                  </a:schemeClr>
                </a:solidFill>
              </a:rPr>
              <a:t>C. FM voice is unusable</a:t>
            </a:r>
          </a:p>
          <a:p>
            <a:pPr>
              <a:buFontTx/>
              <a:buNone/>
            </a:pPr>
            <a:r>
              <a:rPr lang="en-US" altLang="en-US" sz="3000" dirty="0">
                <a:solidFill>
                  <a:schemeClr val="bg1">
                    <a:lumMod val="75000"/>
                  </a:schemeClr>
                </a:solidFill>
              </a:rPr>
              <a:t>D. Both the transmitting and receiving antennas must be of the same polarization</a:t>
            </a:r>
          </a:p>
        </p:txBody>
      </p:sp>
    </p:spTree>
    <p:extLst>
      <p:ext uri="{BB962C8B-B14F-4D97-AF65-F5344CB8AC3E}">
        <p14:creationId xmlns:p14="http://schemas.microsoft.com/office/powerpoint/2010/main" val="4231933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T3A10</a:t>
            </a:r>
            <a:endParaRPr lang="en-US" dirty="0"/>
          </a:p>
        </p:txBody>
      </p:sp>
      <p:sp>
        <p:nvSpPr>
          <p:cNvPr id="3" name="Content Placeholder 2"/>
          <p:cNvSpPr>
            <a:spLocks noGrp="1"/>
          </p:cNvSpPr>
          <p:nvPr>
            <p:ph idx="1"/>
          </p:nvPr>
        </p:nvSpPr>
        <p:spPr>
          <a:xfrm>
            <a:off x="457200" y="1295400"/>
            <a:ext cx="8229600" cy="5029200"/>
          </a:xfrm>
        </p:spPr>
        <p:txBody>
          <a:bodyPr/>
          <a:lstStyle/>
          <a:p>
            <a:pPr>
              <a:buFontTx/>
              <a:buNone/>
            </a:pPr>
            <a:r>
              <a:rPr lang="en-US" altLang="en-US" sz="2800" dirty="0"/>
              <a:t>What effect does multi-path propagation have on data transmissions?</a:t>
            </a:r>
          </a:p>
          <a:p>
            <a:pPr>
              <a:buFontTx/>
              <a:buNone/>
            </a:pPr>
            <a:r>
              <a:rPr lang="en-US" altLang="en-US" sz="2800" dirty="0"/>
              <a:t>A. Transmission rates must be increased by a factor equal to the number of separate paths observed</a:t>
            </a:r>
          </a:p>
          <a:p>
            <a:pPr>
              <a:buFontTx/>
              <a:buNone/>
            </a:pPr>
            <a:r>
              <a:rPr lang="en-US" altLang="en-US" sz="2800" dirty="0"/>
              <a:t>B. Transmission rates must be decreased by a factor equal to the number of separate paths observed</a:t>
            </a:r>
          </a:p>
          <a:p>
            <a:pPr>
              <a:buFontTx/>
              <a:buNone/>
            </a:pPr>
            <a:r>
              <a:rPr lang="en-US" altLang="en-US" sz="2800" dirty="0"/>
              <a:t>C. No significant changes will occur if the signals are transmitted using FM</a:t>
            </a:r>
          </a:p>
          <a:p>
            <a:pPr>
              <a:buFontTx/>
              <a:buNone/>
            </a:pPr>
            <a:r>
              <a:rPr lang="en-US" altLang="en-US" sz="2800" dirty="0"/>
              <a:t>D. Error rates are likely to increase</a:t>
            </a:r>
          </a:p>
        </p:txBody>
      </p:sp>
    </p:spTree>
    <p:extLst>
      <p:ext uri="{BB962C8B-B14F-4D97-AF65-F5344CB8AC3E}">
        <p14:creationId xmlns:p14="http://schemas.microsoft.com/office/powerpoint/2010/main" val="2047512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8C1B-D5CE-80A8-35BC-B78AAAAC933C}"/>
              </a:ext>
            </a:extLst>
          </p:cNvPr>
          <p:cNvSpPr>
            <a:spLocks noGrp="1"/>
          </p:cNvSpPr>
          <p:nvPr>
            <p:ph type="title"/>
          </p:nvPr>
        </p:nvSpPr>
        <p:spPr/>
        <p:txBody>
          <a:bodyPr/>
          <a:lstStyle/>
          <a:p>
            <a:r>
              <a:rPr lang="en-US" dirty="0">
                <a:solidFill>
                  <a:srgbClr val="0033CC"/>
                </a:solidFill>
              </a:rPr>
              <a:t>Multi-Path Propagation </a:t>
            </a:r>
          </a:p>
        </p:txBody>
      </p:sp>
      <p:pic>
        <p:nvPicPr>
          <p:cNvPr id="4" name="Content Placeholder 3">
            <a:extLst>
              <a:ext uri="{FF2B5EF4-FFF2-40B4-BE49-F238E27FC236}">
                <a16:creationId xmlns:a16="http://schemas.microsoft.com/office/drawing/2014/main" id="{56B6AEF8-47F3-32E4-EA35-51C27311AF18}"/>
              </a:ext>
            </a:extLst>
          </p:cNvPr>
          <p:cNvPicPr>
            <a:picLocks noGrp="1" noChangeAspect="1"/>
          </p:cNvPicPr>
          <p:nvPr>
            <p:ph idx="1"/>
          </p:nvPr>
        </p:nvPicPr>
        <p:blipFill>
          <a:blip r:embed="rId2"/>
          <a:stretch>
            <a:fillRect/>
          </a:stretch>
        </p:blipFill>
        <p:spPr>
          <a:xfrm>
            <a:off x="1524000" y="1280702"/>
            <a:ext cx="6145138" cy="5302660"/>
          </a:xfrm>
          <a:prstGeom prst="rect">
            <a:avLst/>
          </a:prstGeom>
        </p:spPr>
      </p:pic>
    </p:spTree>
    <p:extLst>
      <p:ext uri="{BB962C8B-B14F-4D97-AF65-F5344CB8AC3E}">
        <p14:creationId xmlns:p14="http://schemas.microsoft.com/office/powerpoint/2010/main" val="2535887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T3A10</a:t>
            </a:r>
            <a:endParaRPr lang="en-US" dirty="0"/>
          </a:p>
        </p:txBody>
      </p:sp>
      <p:sp>
        <p:nvSpPr>
          <p:cNvPr id="3" name="Content Placeholder 2"/>
          <p:cNvSpPr>
            <a:spLocks noGrp="1"/>
          </p:cNvSpPr>
          <p:nvPr>
            <p:ph idx="1"/>
          </p:nvPr>
        </p:nvSpPr>
        <p:spPr>
          <a:xfrm>
            <a:off x="457200" y="1295400"/>
            <a:ext cx="8229600" cy="5029200"/>
          </a:xfrm>
        </p:spPr>
        <p:txBody>
          <a:bodyPr/>
          <a:lstStyle/>
          <a:p>
            <a:pPr>
              <a:buFontTx/>
              <a:buNone/>
            </a:pPr>
            <a:r>
              <a:rPr lang="en-US" altLang="en-US" sz="2800" dirty="0"/>
              <a:t>What effect does multi-path propagation have on data transmissions?</a:t>
            </a:r>
          </a:p>
          <a:p>
            <a:pPr>
              <a:buFontTx/>
              <a:buNone/>
            </a:pPr>
            <a:r>
              <a:rPr lang="en-US" altLang="en-US" sz="2800" dirty="0">
                <a:solidFill>
                  <a:schemeClr val="bg1">
                    <a:lumMod val="75000"/>
                  </a:schemeClr>
                </a:solidFill>
              </a:rPr>
              <a:t>A. Transmission rates must be increased by a factor equal to the number of separate paths observed</a:t>
            </a:r>
          </a:p>
          <a:p>
            <a:pPr>
              <a:buFontTx/>
              <a:buNone/>
            </a:pPr>
            <a:r>
              <a:rPr lang="en-US" altLang="en-US" sz="2800" dirty="0">
                <a:solidFill>
                  <a:schemeClr val="bg1">
                    <a:lumMod val="75000"/>
                  </a:schemeClr>
                </a:solidFill>
              </a:rPr>
              <a:t>B. Transmission rates must be decreased by a factor equal to the number of separate paths observed</a:t>
            </a:r>
          </a:p>
          <a:p>
            <a:pPr>
              <a:buFontTx/>
              <a:buNone/>
            </a:pPr>
            <a:r>
              <a:rPr lang="en-US" altLang="en-US" sz="2800" dirty="0">
                <a:solidFill>
                  <a:schemeClr val="bg1">
                    <a:lumMod val="75000"/>
                  </a:schemeClr>
                </a:solidFill>
              </a:rPr>
              <a:t>C. No significant changes will occur if the signals are transmitted using FM</a:t>
            </a:r>
          </a:p>
          <a:p>
            <a:pPr>
              <a:buFontTx/>
              <a:buNone/>
            </a:pPr>
            <a:r>
              <a:rPr lang="en-US" altLang="en-US" sz="2800" dirty="0"/>
              <a:t>D. Error rates are likely to increase</a:t>
            </a:r>
          </a:p>
        </p:txBody>
      </p:sp>
    </p:spTree>
    <p:extLst>
      <p:ext uri="{BB962C8B-B14F-4D97-AF65-F5344CB8AC3E}">
        <p14:creationId xmlns:p14="http://schemas.microsoft.com/office/powerpoint/2010/main" val="261893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304800"/>
            <a:ext cx="8229600" cy="5821363"/>
          </a:xfrm>
        </p:spPr>
        <p:txBody>
          <a:bodyPr/>
          <a:lstStyle/>
          <a:p>
            <a:pPr eaLnBrk="1" hangingPunct="1">
              <a:buFontTx/>
              <a:buNone/>
            </a:pPr>
            <a:r>
              <a:rPr lang="en-US" altLang="en-US" sz="4000" b="1" dirty="0">
                <a:solidFill>
                  <a:srgbClr val="0070C0"/>
                </a:solidFill>
              </a:rPr>
              <a:t>Ham Radio Technician Class Exam preparation Power Point created by Rich Bugarin W6EC.</a:t>
            </a:r>
          </a:p>
          <a:p>
            <a:pPr eaLnBrk="1" hangingPunct="1">
              <a:buFontTx/>
              <a:buNone/>
            </a:pPr>
            <a:r>
              <a:rPr lang="en-US" altLang="en-US" sz="4000" b="1" dirty="0">
                <a:solidFill>
                  <a:srgbClr val="0070C0"/>
                </a:solidFill>
              </a:rPr>
              <a:t>Effective July 1, 2022 and is valid until June 30, 2026.</a:t>
            </a:r>
          </a:p>
          <a:p>
            <a:pPr eaLnBrk="1" hangingPunct="1">
              <a:buFontTx/>
              <a:buNone/>
            </a:pPr>
            <a:r>
              <a:rPr lang="en-US" altLang="en-US" sz="4000" b="1" dirty="0">
                <a:solidFill>
                  <a:srgbClr val="0070C0"/>
                </a:solidFill>
              </a:rPr>
              <a:t>Please send suggested changes to this presentation to:</a:t>
            </a:r>
          </a:p>
          <a:p>
            <a:pPr eaLnBrk="1" hangingPunct="1">
              <a:buFontTx/>
              <a:buNone/>
            </a:pPr>
            <a:r>
              <a:rPr lang="en-US" altLang="en-US" sz="4000" b="1" dirty="0">
                <a:solidFill>
                  <a:srgbClr val="0070C0"/>
                </a:solidFill>
              </a:rPr>
              <a:t>w6ec@thebugarins.com</a:t>
            </a:r>
          </a:p>
        </p:txBody>
      </p:sp>
    </p:spTree>
    <p:extLst>
      <p:ext uri="{BB962C8B-B14F-4D97-AF65-F5344CB8AC3E}">
        <p14:creationId xmlns:p14="http://schemas.microsoft.com/office/powerpoint/2010/main" val="32302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T3A11</a:t>
            </a:r>
            <a:endParaRPr lang="en-US" dirty="0"/>
          </a:p>
        </p:txBody>
      </p:sp>
      <p:sp>
        <p:nvSpPr>
          <p:cNvPr id="3" name="Content Placeholder 2"/>
          <p:cNvSpPr>
            <a:spLocks noGrp="1"/>
          </p:cNvSpPr>
          <p:nvPr>
            <p:ph idx="1"/>
          </p:nvPr>
        </p:nvSpPr>
        <p:spPr/>
        <p:txBody>
          <a:bodyPr/>
          <a:lstStyle/>
          <a:p>
            <a:pPr>
              <a:buFontTx/>
              <a:buNone/>
            </a:pPr>
            <a:r>
              <a:rPr lang="en-US" altLang="en-US" dirty="0"/>
              <a:t>Which region of the atmosphere can refract or bend HF and VHF radio waves?</a:t>
            </a:r>
          </a:p>
          <a:p>
            <a:pPr>
              <a:buFontTx/>
              <a:buNone/>
            </a:pPr>
            <a:r>
              <a:rPr lang="en-US" altLang="en-US" dirty="0"/>
              <a:t>A. The stratosphere</a:t>
            </a:r>
          </a:p>
          <a:p>
            <a:pPr>
              <a:buFontTx/>
              <a:buNone/>
            </a:pPr>
            <a:r>
              <a:rPr lang="en-US" altLang="en-US" dirty="0"/>
              <a:t>B. The troposphere</a:t>
            </a:r>
          </a:p>
          <a:p>
            <a:pPr>
              <a:buFontTx/>
              <a:buNone/>
            </a:pPr>
            <a:r>
              <a:rPr lang="en-US" altLang="en-US" dirty="0"/>
              <a:t>C. The ionosphere</a:t>
            </a:r>
          </a:p>
          <a:p>
            <a:pPr>
              <a:buFontTx/>
              <a:buNone/>
            </a:pPr>
            <a:r>
              <a:rPr lang="en-US" altLang="en-US" dirty="0"/>
              <a:t>D. The mesosphere</a:t>
            </a:r>
          </a:p>
        </p:txBody>
      </p:sp>
    </p:spTree>
    <p:extLst>
      <p:ext uri="{BB962C8B-B14F-4D97-AF65-F5344CB8AC3E}">
        <p14:creationId xmlns:p14="http://schemas.microsoft.com/office/powerpoint/2010/main" val="2773951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BE86F-5A3E-BC4C-328E-8E6DF266D9CE}"/>
              </a:ext>
            </a:extLst>
          </p:cNvPr>
          <p:cNvPicPr>
            <a:picLocks noChangeAspect="1"/>
          </p:cNvPicPr>
          <p:nvPr/>
        </p:nvPicPr>
        <p:blipFill>
          <a:blip r:embed="rId2"/>
          <a:stretch>
            <a:fillRect/>
          </a:stretch>
        </p:blipFill>
        <p:spPr>
          <a:xfrm>
            <a:off x="4114800" y="3442138"/>
            <a:ext cx="5173852" cy="2953407"/>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T3A11</a:t>
            </a:r>
            <a:endParaRPr lang="en-US" dirty="0"/>
          </a:p>
        </p:txBody>
      </p:sp>
      <p:sp>
        <p:nvSpPr>
          <p:cNvPr id="3" name="Content Placeholder 2"/>
          <p:cNvSpPr>
            <a:spLocks noGrp="1"/>
          </p:cNvSpPr>
          <p:nvPr>
            <p:ph idx="1"/>
          </p:nvPr>
        </p:nvSpPr>
        <p:spPr/>
        <p:txBody>
          <a:bodyPr/>
          <a:lstStyle/>
          <a:p>
            <a:pPr>
              <a:buFontTx/>
              <a:buNone/>
            </a:pPr>
            <a:r>
              <a:rPr lang="en-US" altLang="en-US" dirty="0"/>
              <a:t>Which region of the atmosphere can refract or bend HF and VHF radio waves?</a:t>
            </a:r>
          </a:p>
          <a:p>
            <a:pPr>
              <a:buFontTx/>
              <a:buNone/>
            </a:pPr>
            <a:r>
              <a:rPr lang="en-US" altLang="en-US" dirty="0">
                <a:solidFill>
                  <a:schemeClr val="bg1">
                    <a:lumMod val="75000"/>
                  </a:schemeClr>
                </a:solidFill>
              </a:rPr>
              <a:t>A. The stratosphere</a:t>
            </a:r>
          </a:p>
          <a:p>
            <a:pPr>
              <a:buFontTx/>
              <a:buNone/>
            </a:pPr>
            <a:r>
              <a:rPr lang="en-US" altLang="en-US" dirty="0">
                <a:solidFill>
                  <a:schemeClr val="bg1">
                    <a:lumMod val="75000"/>
                  </a:schemeClr>
                </a:solidFill>
              </a:rPr>
              <a:t>B. The troposphere</a:t>
            </a:r>
          </a:p>
          <a:p>
            <a:pPr>
              <a:buFontTx/>
              <a:buNone/>
            </a:pPr>
            <a:r>
              <a:rPr lang="en-US" altLang="en-US" dirty="0"/>
              <a:t>C. The ionosphere</a:t>
            </a:r>
          </a:p>
          <a:p>
            <a:pPr>
              <a:buFontTx/>
              <a:buNone/>
            </a:pPr>
            <a:r>
              <a:rPr lang="en-US" altLang="en-US" dirty="0">
                <a:solidFill>
                  <a:schemeClr val="bg1">
                    <a:lumMod val="75000"/>
                  </a:schemeClr>
                </a:solidFill>
              </a:rPr>
              <a:t>D. The mesosphere</a:t>
            </a:r>
          </a:p>
        </p:txBody>
      </p:sp>
    </p:spTree>
    <p:extLst>
      <p:ext uri="{BB962C8B-B14F-4D97-AF65-F5344CB8AC3E}">
        <p14:creationId xmlns:p14="http://schemas.microsoft.com/office/powerpoint/2010/main" val="508158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E9B1-11FD-4D33-B169-1FD8D29EF8F2}"/>
              </a:ext>
            </a:extLst>
          </p:cNvPr>
          <p:cNvSpPr>
            <a:spLocks noGrp="1"/>
          </p:cNvSpPr>
          <p:nvPr>
            <p:ph type="title"/>
          </p:nvPr>
        </p:nvSpPr>
        <p:spPr/>
        <p:txBody>
          <a:bodyPr/>
          <a:lstStyle/>
          <a:p>
            <a:r>
              <a:rPr lang="en-ZW" dirty="0"/>
              <a:t>T3A12</a:t>
            </a:r>
          </a:p>
        </p:txBody>
      </p:sp>
      <p:sp>
        <p:nvSpPr>
          <p:cNvPr id="3" name="Content Placeholder 2">
            <a:extLst>
              <a:ext uri="{FF2B5EF4-FFF2-40B4-BE49-F238E27FC236}">
                <a16:creationId xmlns:a16="http://schemas.microsoft.com/office/drawing/2014/main" id="{9F02C398-AB8E-4DAA-BE8F-49BA2CEBF010}"/>
              </a:ext>
            </a:extLst>
          </p:cNvPr>
          <p:cNvSpPr>
            <a:spLocks noGrp="1"/>
          </p:cNvSpPr>
          <p:nvPr>
            <p:ph idx="1"/>
          </p:nvPr>
        </p:nvSpPr>
        <p:spPr/>
        <p:txBody>
          <a:bodyPr/>
          <a:lstStyle/>
          <a:p>
            <a:pPr marL="0" indent="0">
              <a:buNone/>
            </a:pPr>
            <a:r>
              <a:rPr lang="en-US" dirty="0"/>
              <a:t>What is the effect of fog and rain on signals in the 10 meter and 6 meter bands?</a:t>
            </a:r>
          </a:p>
          <a:p>
            <a:pPr marL="0" indent="0">
              <a:buNone/>
            </a:pPr>
            <a:r>
              <a:rPr lang="en-US" dirty="0"/>
              <a:t>A. Absorption</a:t>
            </a:r>
          </a:p>
          <a:p>
            <a:pPr marL="0" indent="0">
              <a:buNone/>
            </a:pPr>
            <a:r>
              <a:rPr lang="en-US" dirty="0"/>
              <a:t>B. There is little effect</a:t>
            </a:r>
          </a:p>
          <a:p>
            <a:pPr marL="0" indent="0">
              <a:buNone/>
            </a:pPr>
            <a:r>
              <a:rPr lang="en-US" dirty="0"/>
              <a:t>C. Deflection</a:t>
            </a:r>
          </a:p>
          <a:p>
            <a:pPr marL="0" indent="0">
              <a:buNone/>
            </a:pPr>
            <a:r>
              <a:rPr lang="en-US" dirty="0"/>
              <a:t>D. Range increase</a:t>
            </a:r>
          </a:p>
        </p:txBody>
      </p:sp>
    </p:spTree>
    <p:extLst>
      <p:ext uri="{BB962C8B-B14F-4D97-AF65-F5344CB8AC3E}">
        <p14:creationId xmlns:p14="http://schemas.microsoft.com/office/powerpoint/2010/main" val="4211333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E9B1-11FD-4D33-B169-1FD8D29EF8F2}"/>
              </a:ext>
            </a:extLst>
          </p:cNvPr>
          <p:cNvSpPr>
            <a:spLocks noGrp="1"/>
          </p:cNvSpPr>
          <p:nvPr>
            <p:ph type="title"/>
          </p:nvPr>
        </p:nvSpPr>
        <p:spPr/>
        <p:txBody>
          <a:bodyPr/>
          <a:lstStyle/>
          <a:p>
            <a:r>
              <a:rPr lang="en-ZW" dirty="0"/>
              <a:t>T3A12</a:t>
            </a:r>
          </a:p>
        </p:txBody>
      </p:sp>
      <p:sp>
        <p:nvSpPr>
          <p:cNvPr id="3" name="Content Placeholder 2">
            <a:extLst>
              <a:ext uri="{FF2B5EF4-FFF2-40B4-BE49-F238E27FC236}">
                <a16:creationId xmlns:a16="http://schemas.microsoft.com/office/drawing/2014/main" id="{9F02C398-AB8E-4DAA-BE8F-49BA2CEBF010}"/>
              </a:ext>
            </a:extLst>
          </p:cNvPr>
          <p:cNvSpPr>
            <a:spLocks noGrp="1"/>
          </p:cNvSpPr>
          <p:nvPr>
            <p:ph idx="1"/>
          </p:nvPr>
        </p:nvSpPr>
        <p:spPr>
          <a:xfrm>
            <a:off x="457200" y="1600200"/>
            <a:ext cx="8534400" cy="4525963"/>
          </a:xfrm>
        </p:spPr>
        <p:txBody>
          <a:bodyPr/>
          <a:lstStyle/>
          <a:p>
            <a:pPr marL="0" indent="0">
              <a:buNone/>
            </a:pPr>
            <a:r>
              <a:rPr lang="en-US" dirty="0"/>
              <a:t>What is the effect of fog and rain on signals in the 10 meter and 6 meter bands?</a:t>
            </a:r>
          </a:p>
          <a:p>
            <a:pPr marL="0" indent="0">
              <a:buNone/>
            </a:pPr>
            <a:r>
              <a:rPr lang="en-US" dirty="0">
                <a:solidFill>
                  <a:schemeClr val="bg1">
                    <a:lumMod val="75000"/>
                  </a:schemeClr>
                </a:solidFill>
              </a:rPr>
              <a:t>A. Absorption</a:t>
            </a:r>
          </a:p>
          <a:p>
            <a:pPr marL="0" indent="0">
              <a:buNone/>
            </a:pPr>
            <a:r>
              <a:rPr lang="en-US" dirty="0"/>
              <a:t>B. There is little effect</a:t>
            </a:r>
          </a:p>
          <a:p>
            <a:pPr marL="0" indent="0">
              <a:buNone/>
            </a:pPr>
            <a:r>
              <a:rPr lang="en-US" dirty="0">
                <a:solidFill>
                  <a:schemeClr val="bg1">
                    <a:lumMod val="75000"/>
                  </a:schemeClr>
                </a:solidFill>
              </a:rPr>
              <a:t>C. Deflection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US" dirty="0">
                <a:solidFill>
                  <a:schemeClr val="bg1">
                    <a:lumMod val="75000"/>
                  </a:schemeClr>
                </a:solidFill>
              </a:rPr>
              <a:t>D. Range increase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0033CC"/>
                </a:solidFill>
                <a:effectLst/>
                <a:uLnTx/>
                <a:uFillTx/>
                <a:latin typeface="Arial"/>
                <a:ea typeface="+mn-ea"/>
                <a:cs typeface="+mn-cs"/>
              </a:rPr>
              <a:t>LF &amp; HF (6 &amp;10 Meters Included) radio waves travel easily through obstructions such as fog, rain and clouds.  </a:t>
            </a:r>
            <a:r>
              <a:rPr lang="en-US" altLang="en-US" sz="2800" dirty="0">
                <a:solidFill>
                  <a:srgbClr val="0033CC"/>
                </a:solidFill>
                <a:latin typeface="Arial"/>
              </a:rPr>
              <a:t>A</a:t>
            </a:r>
            <a:r>
              <a:rPr kumimoji="0" lang="en-US" altLang="en-US" sz="2800" b="0" i="0" u="none" strike="noStrike" kern="0" cap="none" spc="0" normalizeH="0" baseline="0" noProof="0" dirty="0">
                <a:ln>
                  <a:noFill/>
                </a:ln>
                <a:solidFill>
                  <a:srgbClr val="0033CC"/>
                </a:solidFill>
                <a:effectLst/>
                <a:uLnTx/>
                <a:uFillTx/>
                <a:latin typeface="Arial"/>
                <a:ea typeface="+mn-ea"/>
                <a:cs typeface="+mn-cs"/>
              </a:rPr>
              <a:t>s the frequency increases so does the amount of absorption.</a:t>
            </a:r>
            <a:endParaRPr lang="en-US" sz="2800" dirty="0">
              <a:solidFill>
                <a:schemeClr val="bg1">
                  <a:lumMod val="75000"/>
                </a:schemeClr>
              </a:solidFill>
            </a:endParaRPr>
          </a:p>
        </p:txBody>
      </p:sp>
    </p:spTree>
    <p:extLst>
      <p:ext uri="{BB962C8B-B14F-4D97-AF65-F5344CB8AC3E}">
        <p14:creationId xmlns:p14="http://schemas.microsoft.com/office/powerpoint/2010/main" val="3008074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Content Placeholder 2"/>
          <p:cNvSpPr>
            <a:spLocks noGrp="1"/>
          </p:cNvSpPr>
          <p:nvPr>
            <p:ph idx="1"/>
          </p:nvPr>
        </p:nvSpPr>
        <p:spPr/>
        <p:txBody>
          <a:bodyPr/>
          <a:lstStyle/>
          <a:p>
            <a:r>
              <a:rPr lang="en-US" altLang="en-US" b="1" dirty="0"/>
              <a:t>T3B - Electromagnetic wave properties: wavelength vs frequency, nature and velocity of electromagnetic waves, relationship of wavelength and frequency; Electromagnetic spectrum definitions: UHF, VHF, HF </a:t>
            </a:r>
          </a:p>
          <a:p>
            <a:endParaRPr lang="en-US" altLang="en-US" b="1" dirty="0"/>
          </a:p>
          <a:p>
            <a:r>
              <a:rPr lang="en-US" altLang="en-US" b="1" dirty="0"/>
              <a:t>#11 of 35</a:t>
            </a:r>
          </a:p>
        </p:txBody>
      </p:sp>
    </p:spTree>
    <p:extLst>
      <p:ext uri="{BB962C8B-B14F-4D97-AF65-F5344CB8AC3E}">
        <p14:creationId xmlns:p14="http://schemas.microsoft.com/office/powerpoint/2010/main" val="334512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T3B01</a:t>
            </a:r>
            <a:endParaRPr lang="en-US" dirty="0"/>
          </a:p>
        </p:txBody>
      </p:sp>
      <p:sp>
        <p:nvSpPr>
          <p:cNvPr id="3" name="Content Placeholder 2"/>
          <p:cNvSpPr>
            <a:spLocks noGrp="1"/>
          </p:cNvSpPr>
          <p:nvPr>
            <p:ph idx="1"/>
          </p:nvPr>
        </p:nvSpPr>
        <p:spPr/>
        <p:txBody>
          <a:bodyPr/>
          <a:lstStyle/>
          <a:p>
            <a:pPr>
              <a:buFontTx/>
              <a:buNone/>
            </a:pPr>
            <a:r>
              <a:rPr lang="en-US" altLang="en-US" dirty="0"/>
              <a:t>What is the relationship between the electric and magnetic fields of an electromagnetic wave?</a:t>
            </a:r>
          </a:p>
          <a:p>
            <a:pPr>
              <a:buFontTx/>
              <a:buNone/>
            </a:pPr>
            <a:r>
              <a:rPr lang="en-US" altLang="en-US" dirty="0"/>
              <a:t>A. They travel at different speeds</a:t>
            </a:r>
          </a:p>
          <a:p>
            <a:pPr>
              <a:buFontTx/>
              <a:buNone/>
            </a:pPr>
            <a:r>
              <a:rPr lang="en-US" altLang="en-US" dirty="0"/>
              <a:t>B. They are in parallel</a:t>
            </a:r>
          </a:p>
          <a:p>
            <a:pPr>
              <a:buFontTx/>
              <a:buNone/>
            </a:pPr>
            <a:r>
              <a:rPr lang="en-US" altLang="en-US" dirty="0"/>
              <a:t>C. They revolve in opposite directions </a:t>
            </a:r>
          </a:p>
          <a:p>
            <a:pPr>
              <a:buFontTx/>
              <a:buNone/>
            </a:pPr>
            <a:r>
              <a:rPr lang="en-US" altLang="en-US" dirty="0"/>
              <a:t>D. They are at right angles</a:t>
            </a:r>
          </a:p>
        </p:txBody>
      </p:sp>
    </p:spTree>
    <p:extLst>
      <p:ext uri="{BB962C8B-B14F-4D97-AF65-F5344CB8AC3E}">
        <p14:creationId xmlns:p14="http://schemas.microsoft.com/office/powerpoint/2010/main" val="758768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E9457-6077-77BB-04F4-952B85D4B29D}"/>
              </a:ext>
            </a:extLst>
          </p:cNvPr>
          <p:cNvPicPr>
            <a:picLocks noChangeAspect="1"/>
          </p:cNvPicPr>
          <p:nvPr/>
        </p:nvPicPr>
        <p:blipFill>
          <a:blip r:embed="rId2"/>
          <a:stretch>
            <a:fillRect/>
          </a:stretch>
        </p:blipFill>
        <p:spPr>
          <a:xfrm>
            <a:off x="105641" y="1968871"/>
            <a:ext cx="8932718" cy="2920676"/>
          </a:xfrm>
          <a:prstGeom prst="rect">
            <a:avLst/>
          </a:prstGeom>
        </p:spPr>
      </p:pic>
      <p:sp>
        <p:nvSpPr>
          <p:cNvPr id="7" name="TextBox 6">
            <a:extLst>
              <a:ext uri="{FF2B5EF4-FFF2-40B4-BE49-F238E27FC236}">
                <a16:creationId xmlns:a16="http://schemas.microsoft.com/office/drawing/2014/main" id="{6F7BBB9F-E641-BEF0-D36F-FC0DC30EFA0B}"/>
              </a:ext>
            </a:extLst>
          </p:cNvPr>
          <p:cNvSpPr txBox="1"/>
          <p:nvPr/>
        </p:nvSpPr>
        <p:spPr>
          <a:xfrm>
            <a:off x="1432034" y="5519227"/>
            <a:ext cx="5273566" cy="1077218"/>
          </a:xfrm>
          <a:prstGeom prst="rect">
            <a:avLst/>
          </a:prstGeom>
          <a:noFill/>
        </p:spPr>
        <p:txBody>
          <a:bodyPr wrap="square" rtlCol="0">
            <a:spAutoFit/>
          </a:bodyPr>
          <a:lstStyle/>
          <a:p>
            <a:r>
              <a:rPr lang="en-US" sz="3200" b="1" dirty="0">
                <a:solidFill>
                  <a:srgbClr val="C00000"/>
                </a:solidFill>
              </a:rPr>
              <a:t>E = Electrical Field</a:t>
            </a:r>
          </a:p>
          <a:p>
            <a:r>
              <a:rPr lang="en-US" sz="3200" b="1" dirty="0">
                <a:solidFill>
                  <a:srgbClr val="0033CC"/>
                </a:solidFill>
              </a:rPr>
              <a:t>H = Magnetic Field</a:t>
            </a:r>
          </a:p>
        </p:txBody>
      </p:sp>
      <p:sp>
        <p:nvSpPr>
          <p:cNvPr id="8" name="TextBox 7">
            <a:extLst>
              <a:ext uri="{FF2B5EF4-FFF2-40B4-BE49-F238E27FC236}">
                <a16:creationId xmlns:a16="http://schemas.microsoft.com/office/drawing/2014/main" id="{66FCA37F-DCF2-09F1-5EF6-4A0276895FF3}"/>
              </a:ext>
            </a:extLst>
          </p:cNvPr>
          <p:cNvSpPr txBox="1"/>
          <p:nvPr/>
        </p:nvSpPr>
        <p:spPr>
          <a:xfrm>
            <a:off x="382820" y="263604"/>
            <a:ext cx="8378360" cy="1384995"/>
          </a:xfrm>
          <a:prstGeom prst="rect">
            <a:avLst/>
          </a:prstGeom>
          <a:noFill/>
        </p:spPr>
        <p:txBody>
          <a:bodyPr wrap="square" rtlCol="0">
            <a:spAutoFit/>
          </a:bodyPr>
          <a:lstStyle/>
          <a:p>
            <a:r>
              <a:rPr lang="en-US" sz="2800" b="1" dirty="0"/>
              <a:t>A Radio Wave is an electromagnetic Wave It consists of an Electric Field and a Magnetic Field at right angles to each other. </a:t>
            </a:r>
          </a:p>
        </p:txBody>
      </p:sp>
      <p:sp>
        <p:nvSpPr>
          <p:cNvPr id="9" name="TextBox 8">
            <a:extLst>
              <a:ext uri="{FF2B5EF4-FFF2-40B4-BE49-F238E27FC236}">
                <a16:creationId xmlns:a16="http://schemas.microsoft.com/office/drawing/2014/main" id="{8B03D4A0-B3A9-C04B-1A7D-B6585BC56E12}"/>
              </a:ext>
            </a:extLst>
          </p:cNvPr>
          <p:cNvSpPr txBox="1"/>
          <p:nvPr/>
        </p:nvSpPr>
        <p:spPr>
          <a:xfrm>
            <a:off x="382820" y="2514600"/>
            <a:ext cx="1203434" cy="2062103"/>
          </a:xfrm>
          <a:prstGeom prst="rect">
            <a:avLst/>
          </a:prstGeom>
          <a:noFill/>
        </p:spPr>
        <p:txBody>
          <a:bodyPr wrap="square" rtlCol="0">
            <a:spAutoFit/>
          </a:bodyPr>
          <a:lstStyle/>
          <a:p>
            <a:r>
              <a:rPr lang="en-US" sz="3200" b="1" dirty="0">
                <a:solidFill>
                  <a:srgbClr val="C00000"/>
                </a:solidFill>
              </a:rPr>
              <a:t>E</a:t>
            </a:r>
          </a:p>
          <a:p>
            <a:endParaRPr lang="en-US" sz="3200" b="1" dirty="0">
              <a:solidFill>
                <a:srgbClr val="C00000"/>
              </a:solidFill>
            </a:endParaRPr>
          </a:p>
          <a:p>
            <a:endParaRPr lang="en-US" sz="3200" b="1" dirty="0">
              <a:solidFill>
                <a:srgbClr val="C00000"/>
              </a:solidFill>
            </a:endParaRPr>
          </a:p>
          <a:p>
            <a:r>
              <a:rPr lang="en-US" sz="3200" b="1" dirty="0">
                <a:solidFill>
                  <a:srgbClr val="0033CC"/>
                </a:solidFill>
              </a:rPr>
              <a:t>H</a:t>
            </a:r>
            <a:r>
              <a:rPr lang="en-US" sz="3200" b="1" dirty="0"/>
              <a:t>      </a:t>
            </a:r>
            <a:endParaRPr lang="en-US" sz="3200" b="1" dirty="0">
              <a:solidFill>
                <a:srgbClr val="C00000"/>
              </a:solidFill>
            </a:endParaRPr>
          </a:p>
        </p:txBody>
      </p:sp>
    </p:spTree>
    <p:extLst>
      <p:ext uri="{BB962C8B-B14F-4D97-AF65-F5344CB8AC3E}">
        <p14:creationId xmlns:p14="http://schemas.microsoft.com/office/powerpoint/2010/main" val="1987913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T3B01</a:t>
            </a:r>
            <a:endParaRPr lang="en-US" dirty="0"/>
          </a:p>
        </p:txBody>
      </p:sp>
      <p:sp>
        <p:nvSpPr>
          <p:cNvPr id="3" name="Content Placeholder 2"/>
          <p:cNvSpPr>
            <a:spLocks noGrp="1"/>
          </p:cNvSpPr>
          <p:nvPr>
            <p:ph idx="1"/>
          </p:nvPr>
        </p:nvSpPr>
        <p:spPr/>
        <p:txBody>
          <a:bodyPr/>
          <a:lstStyle/>
          <a:p>
            <a:pPr>
              <a:buFontTx/>
              <a:buNone/>
            </a:pPr>
            <a:r>
              <a:rPr lang="en-US" altLang="en-US" dirty="0"/>
              <a:t>What is the relationship between the electric and magnetic fields of an electromagnetic wave?</a:t>
            </a:r>
          </a:p>
          <a:p>
            <a:pPr>
              <a:buFontTx/>
              <a:buNone/>
            </a:pPr>
            <a:r>
              <a:rPr lang="en-US" altLang="en-US" dirty="0">
                <a:solidFill>
                  <a:schemeClr val="bg1">
                    <a:lumMod val="75000"/>
                  </a:schemeClr>
                </a:solidFill>
              </a:rPr>
              <a:t>A. They travel at different speeds</a:t>
            </a:r>
          </a:p>
          <a:p>
            <a:pPr>
              <a:buFontTx/>
              <a:buNone/>
            </a:pPr>
            <a:r>
              <a:rPr lang="en-US" altLang="en-US" dirty="0">
                <a:solidFill>
                  <a:schemeClr val="bg1">
                    <a:lumMod val="75000"/>
                  </a:schemeClr>
                </a:solidFill>
              </a:rPr>
              <a:t>B. They are in parallel</a:t>
            </a:r>
          </a:p>
          <a:p>
            <a:pPr>
              <a:buFontTx/>
              <a:buNone/>
            </a:pPr>
            <a:r>
              <a:rPr lang="en-US" altLang="en-US" dirty="0">
                <a:solidFill>
                  <a:schemeClr val="bg1">
                    <a:lumMod val="75000"/>
                  </a:schemeClr>
                </a:solidFill>
              </a:rPr>
              <a:t>C. They revolve in opposite directions </a:t>
            </a:r>
          </a:p>
          <a:p>
            <a:pPr>
              <a:buFontTx/>
              <a:buNone/>
            </a:pPr>
            <a:r>
              <a:rPr lang="en-US" altLang="en-US" dirty="0"/>
              <a:t>D. They are at right angles</a:t>
            </a:r>
          </a:p>
        </p:txBody>
      </p:sp>
    </p:spTree>
    <p:extLst>
      <p:ext uri="{BB962C8B-B14F-4D97-AF65-F5344CB8AC3E}">
        <p14:creationId xmlns:p14="http://schemas.microsoft.com/office/powerpoint/2010/main" val="338888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T3B02</a:t>
            </a:r>
            <a:endParaRPr lang="en-US" dirty="0"/>
          </a:p>
        </p:txBody>
      </p:sp>
      <p:sp>
        <p:nvSpPr>
          <p:cNvPr id="3" name="Content Placeholder 2"/>
          <p:cNvSpPr>
            <a:spLocks noGrp="1"/>
          </p:cNvSpPr>
          <p:nvPr>
            <p:ph idx="1"/>
          </p:nvPr>
        </p:nvSpPr>
        <p:spPr/>
        <p:txBody>
          <a:bodyPr/>
          <a:lstStyle/>
          <a:p>
            <a:pPr>
              <a:buFontTx/>
              <a:buNone/>
            </a:pPr>
            <a:r>
              <a:rPr lang="en-US" altLang="en-US" dirty="0"/>
              <a:t>What property of a radio wave defines its polarization?</a:t>
            </a:r>
          </a:p>
          <a:p>
            <a:pPr>
              <a:buFontTx/>
              <a:buNone/>
            </a:pPr>
            <a:r>
              <a:rPr lang="en-US" altLang="en-US" dirty="0"/>
              <a:t>A. The orientation of the electric field</a:t>
            </a:r>
          </a:p>
          <a:p>
            <a:pPr>
              <a:buFontTx/>
              <a:buNone/>
            </a:pPr>
            <a:r>
              <a:rPr lang="en-US" altLang="en-US" dirty="0"/>
              <a:t>B. The orientation of the magnetic field</a:t>
            </a:r>
          </a:p>
          <a:p>
            <a:pPr>
              <a:buFontTx/>
              <a:buNone/>
            </a:pPr>
            <a:r>
              <a:rPr lang="en-US" altLang="en-US" dirty="0"/>
              <a:t>C. The ratio of the energy in the magnetic field to the energy in the electric field</a:t>
            </a:r>
          </a:p>
          <a:p>
            <a:pPr>
              <a:buFontTx/>
              <a:buNone/>
            </a:pPr>
            <a:r>
              <a:rPr lang="en-US" altLang="en-US" dirty="0"/>
              <a:t>D. The ratio of the velocity to the wavelength</a:t>
            </a:r>
          </a:p>
        </p:txBody>
      </p:sp>
    </p:spTree>
    <p:extLst>
      <p:ext uri="{BB962C8B-B14F-4D97-AF65-F5344CB8AC3E}">
        <p14:creationId xmlns:p14="http://schemas.microsoft.com/office/powerpoint/2010/main" val="904249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T3B02</a:t>
            </a:r>
            <a:endParaRPr lang="en-US" dirty="0"/>
          </a:p>
        </p:txBody>
      </p:sp>
      <p:sp>
        <p:nvSpPr>
          <p:cNvPr id="3" name="Content Placeholder 2"/>
          <p:cNvSpPr>
            <a:spLocks noGrp="1"/>
          </p:cNvSpPr>
          <p:nvPr>
            <p:ph idx="1"/>
          </p:nvPr>
        </p:nvSpPr>
        <p:spPr/>
        <p:txBody>
          <a:bodyPr/>
          <a:lstStyle/>
          <a:p>
            <a:pPr>
              <a:buFontTx/>
              <a:buNone/>
            </a:pPr>
            <a:r>
              <a:rPr lang="en-US" altLang="en-US" dirty="0"/>
              <a:t>What property of a radio wave defines its polarization?</a:t>
            </a:r>
          </a:p>
          <a:p>
            <a:pPr>
              <a:buFontTx/>
              <a:buNone/>
            </a:pPr>
            <a:r>
              <a:rPr lang="en-US" altLang="en-US" dirty="0"/>
              <a:t>A. The orientation of the electric field</a:t>
            </a:r>
          </a:p>
          <a:p>
            <a:pPr>
              <a:buFontTx/>
              <a:buNone/>
            </a:pPr>
            <a:r>
              <a:rPr lang="en-US" altLang="en-US" dirty="0">
                <a:solidFill>
                  <a:schemeClr val="bg1">
                    <a:lumMod val="75000"/>
                  </a:schemeClr>
                </a:solidFill>
              </a:rPr>
              <a:t>B. The orientation of the magnetic field</a:t>
            </a:r>
          </a:p>
          <a:p>
            <a:pPr>
              <a:buFontTx/>
              <a:buNone/>
            </a:pPr>
            <a:r>
              <a:rPr lang="en-US" altLang="en-US" dirty="0">
                <a:solidFill>
                  <a:schemeClr val="bg1">
                    <a:lumMod val="75000"/>
                  </a:schemeClr>
                </a:solidFill>
              </a:rPr>
              <a:t>C. The ratio of the energy in the magnetic field to the energy in the electric field</a:t>
            </a:r>
          </a:p>
          <a:p>
            <a:pPr>
              <a:buFontTx/>
              <a:buNone/>
            </a:pPr>
            <a:r>
              <a:rPr lang="en-US" altLang="en-US" dirty="0">
                <a:solidFill>
                  <a:schemeClr val="bg1">
                    <a:lumMod val="75000"/>
                  </a:schemeClr>
                </a:solidFill>
              </a:rPr>
              <a:t>D. The ratio of the velocity to the wavelength</a:t>
            </a:r>
          </a:p>
        </p:txBody>
      </p:sp>
    </p:spTree>
    <p:extLst>
      <p:ext uri="{BB962C8B-B14F-4D97-AF65-F5344CB8AC3E}">
        <p14:creationId xmlns:p14="http://schemas.microsoft.com/office/powerpoint/2010/main" val="172414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a:solidFill>
                  <a:srgbClr val="0070C0"/>
                </a:solidFill>
              </a:rPr>
              <a:t>Study Hints</a:t>
            </a:r>
          </a:p>
        </p:txBody>
      </p:sp>
      <p:sp>
        <p:nvSpPr>
          <p:cNvPr id="4099" name="Content Placeholder 2"/>
          <p:cNvSpPr>
            <a:spLocks noGrp="1"/>
          </p:cNvSpPr>
          <p:nvPr>
            <p:ph idx="1"/>
          </p:nvPr>
        </p:nvSpPr>
        <p:spPr>
          <a:xfrm>
            <a:off x="457200" y="1219200"/>
            <a:ext cx="8229600" cy="5257800"/>
          </a:xfrm>
        </p:spPr>
        <p:txBody>
          <a:bodyPr/>
          <a:lstStyle/>
          <a:p>
            <a:pPr eaLnBrk="1" hangingPunct="1"/>
            <a:r>
              <a:rPr lang="en-US" altLang="en-US" sz="2800">
                <a:solidFill>
                  <a:srgbClr val="0070C0"/>
                </a:solidFill>
              </a:rPr>
              <a:t>I suggest you read each question and only the correct answer. Read through the complete question pool at least three times before you attempt taking a practice exams. For higher impact and better results read the correct answer first then the question and again the correct answer.</a:t>
            </a:r>
          </a:p>
          <a:p>
            <a:pPr eaLnBrk="1" hangingPunct="1"/>
            <a:r>
              <a:rPr lang="en-US" altLang="en-US" sz="2800">
                <a:solidFill>
                  <a:srgbClr val="0070C0"/>
                </a:solidFill>
              </a:rPr>
              <a:t>The key to passing the exam is to get the most questions correct using the above method the correct response will often jump out at you on test day even if you don’t remember the question. </a:t>
            </a:r>
          </a:p>
        </p:txBody>
      </p:sp>
    </p:spTree>
    <p:extLst>
      <p:ext uri="{BB962C8B-B14F-4D97-AF65-F5344CB8AC3E}">
        <p14:creationId xmlns:p14="http://schemas.microsoft.com/office/powerpoint/2010/main" val="1673373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T3B03</a:t>
            </a:r>
            <a:endParaRPr lang="en-US" dirty="0"/>
          </a:p>
        </p:txBody>
      </p:sp>
      <p:sp>
        <p:nvSpPr>
          <p:cNvPr id="3" name="Content Placeholder 2"/>
          <p:cNvSpPr>
            <a:spLocks noGrp="1"/>
          </p:cNvSpPr>
          <p:nvPr>
            <p:ph idx="1"/>
          </p:nvPr>
        </p:nvSpPr>
        <p:spPr/>
        <p:txBody>
          <a:bodyPr/>
          <a:lstStyle/>
          <a:p>
            <a:pPr>
              <a:buFontTx/>
              <a:buNone/>
            </a:pPr>
            <a:r>
              <a:rPr lang="en-US" altLang="en-US" dirty="0"/>
              <a:t>What are the two components of a radio wave?</a:t>
            </a:r>
          </a:p>
          <a:p>
            <a:pPr>
              <a:buFontTx/>
              <a:buNone/>
            </a:pPr>
            <a:r>
              <a:rPr lang="en-US" altLang="en-US" dirty="0"/>
              <a:t>A. Impedance and reactance</a:t>
            </a:r>
          </a:p>
          <a:p>
            <a:pPr>
              <a:buFontTx/>
              <a:buNone/>
            </a:pPr>
            <a:r>
              <a:rPr lang="en-US" altLang="en-US" dirty="0"/>
              <a:t>B. Voltage and current</a:t>
            </a:r>
          </a:p>
          <a:p>
            <a:pPr>
              <a:buFontTx/>
              <a:buNone/>
            </a:pPr>
            <a:r>
              <a:rPr lang="en-US" altLang="en-US" dirty="0"/>
              <a:t>C. Electric and magnetic fields</a:t>
            </a:r>
          </a:p>
          <a:p>
            <a:pPr>
              <a:buFontTx/>
              <a:buNone/>
            </a:pPr>
            <a:r>
              <a:rPr lang="en-US" altLang="en-US" dirty="0"/>
              <a:t>D. Ionizing and non-ionizing radiation</a:t>
            </a:r>
          </a:p>
        </p:txBody>
      </p:sp>
    </p:spTree>
    <p:extLst>
      <p:ext uri="{BB962C8B-B14F-4D97-AF65-F5344CB8AC3E}">
        <p14:creationId xmlns:p14="http://schemas.microsoft.com/office/powerpoint/2010/main" val="235882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T3B03</a:t>
            </a:r>
            <a:endParaRPr lang="en-US" dirty="0"/>
          </a:p>
        </p:txBody>
      </p:sp>
      <p:sp>
        <p:nvSpPr>
          <p:cNvPr id="3" name="Content Placeholder 2"/>
          <p:cNvSpPr>
            <a:spLocks noGrp="1"/>
          </p:cNvSpPr>
          <p:nvPr>
            <p:ph idx="1"/>
          </p:nvPr>
        </p:nvSpPr>
        <p:spPr/>
        <p:txBody>
          <a:bodyPr/>
          <a:lstStyle/>
          <a:p>
            <a:pPr>
              <a:buFontTx/>
              <a:buNone/>
            </a:pPr>
            <a:r>
              <a:rPr lang="en-US" altLang="en-US" dirty="0"/>
              <a:t>What are the two components of a radio wave?</a:t>
            </a:r>
          </a:p>
          <a:p>
            <a:pPr>
              <a:buFontTx/>
              <a:buNone/>
            </a:pPr>
            <a:r>
              <a:rPr lang="en-US" altLang="en-US" dirty="0">
                <a:solidFill>
                  <a:schemeClr val="bg1">
                    <a:lumMod val="75000"/>
                  </a:schemeClr>
                </a:solidFill>
              </a:rPr>
              <a:t>A. Impedance and reactance</a:t>
            </a:r>
          </a:p>
          <a:p>
            <a:pPr>
              <a:buFontTx/>
              <a:buNone/>
            </a:pPr>
            <a:r>
              <a:rPr lang="en-US" altLang="en-US" dirty="0">
                <a:solidFill>
                  <a:schemeClr val="bg1">
                    <a:lumMod val="75000"/>
                  </a:schemeClr>
                </a:solidFill>
              </a:rPr>
              <a:t>B. Voltage and current</a:t>
            </a:r>
          </a:p>
          <a:p>
            <a:pPr>
              <a:buFontTx/>
              <a:buNone/>
            </a:pPr>
            <a:r>
              <a:rPr lang="en-US" altLang="en-US" dirty="0"/>
              <a:t>C. Electric and magnetic fields</a:t>
            </a:r>
          </a:p>
          <a:p>
            <a:pPr>
              <a:buFontTx/>
              <a:buNone/>
            </a:pPr>
            <a:r>
              <a:rPr lang="en-US" altLang="en-US" dirty="0">
                <a:solidFill>
                  <a:schemeClr val="bg1">
                    <a:lumMod val="75000"/>
                  </a:schemeClr>
                </a:solidFill>
              </a:rPr>
              <a:t>D. Ionizing and non-ionizing radiation</a:t>
            </a:r>
          </a:p>
        </p:txBody>
      </p:sp>
    </p:spTree>
    <p:extLst>
      <p:ext uri="{BB962C8B-B14F-4D97-AF65-F5344CB8AC3E}">
        <p14:creationId xmlns:p14="http://schemas.microsoft.com/office/powerpoint/2010/main" val="621016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T3B04</a:t>
            </a:r>
            <a:endParaRPr lang="en-US" dirty="0"/>
          </a:p>
        </p:txBody>
      </p:sp>
      <p:sp>
        <p:nvSpPr>
          <p:cNvPr id="3" name="Content Placeholder 2"/>
          <p:cNvSpPr>
            <a:spLocks noGrp="1"/>
          </p:cNvSpPr>
          <p:nvPr>
            <p:ph idx="1"/>
          </p:nvPr>
        </p:nvSpPr>
        <p:spPr/>
        <p:txBody>
          <a:bodyPr/>
          <a:lstStyle/>
          <a:p>
            <a:pPr>
              <a:buFontTx/>
              <a:buNone/>
            </a:pPr>
            <a:r>
              <a:rPr lang="en-US" altLang="en-US" dirty="0"/>
              <a:t>What is the velocity of a radio wave traveling through free space?</a:t>
            </a:r>
          </a:p>
          <a:p>
            <a:pPr>
              <a:buFontTx/>
              <a:buNone/>
            </a:pPr>
            <a:r>
              <a:rPr lang="en-US" altLang="en-US" dirty="0"/>
              <a:t>A. Speed of light</a:t>
            </a:r>
          </a:p>
          <a:p>
            <a:pPr>
              <a:buFontTx/>
              <a:buNone/>
            </a:pPr>
            <a:r>
              <a:rPr lang="en-US" altLang="en-US" dirty="0"/>
              <a:t>B. Speed of sound</a:t>
            </a:r>
          </a:p>
          <a:p>
            <a:pPr>
              <a:buFontTx/>
              <a:buNone/>
            </a:pPr>
            <a:r>
              <a:rPr lang="en-US" altLang="en-US" dirty="0"/>
              <a:t>C. Speed inversely proportional to its wavelength</a:t>
            </a:r>
          </a:p>
          <a:p>
            <a:pPr>
              <a:buFontTx/>
              <a:buNone/>
            </a:pPr>
            <a:r>
              <a:rPr lang="en-US" altLang="en-US" dirty="0"/>
              <a:t>D. Speed that increases as the frequency increases</a:t>
            </a:r>
          </a:p>
        </p:txBody>
      </p:sp>
    </p:spTree>
    <p:extLst>
      <p:ext uri="{BB962C8B-B14F-4D97-AF65-F5344CB8AC3E}">
        <p14:creationId xmlns:p14="http://schemas.microsoft.com/office/powerpoint/2010/main" val="884938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T3B04</a:t>
            </a:r>
            <a:endParaRPr lang="en-US" dirty="0"/>
          </a:p>
        </p:txBody>
      </p:sp>
      <p:sp>
        <p:nvSpPr>
          <p:cNvPr id="3" name="Content Placeholder 2"/>
          <p:cNvSpPr>
            <a:spLocks noGrp="1"/>
          </p:cNvSpPr>
          <p:nvPr>
            <p:ph idx="1"/>
          </p:nvPr>
        </p:nvSpPr>
        <p:spPr/>
        <p:txBody>
          <a:bodyPr/>
          <a:lstStyle/>
          <a:p>
            <a:pPr>
              <a:buFontTx/>
              <a:buNone/>
            </a:pPr>
            <a:r>
              <a:rPr lang="en-US" altLang="en-US" dirty="0"/>
              <a:t>What is the velocity of a radio wave traveling through free space?</a:t>
            </a:r>
          </a:p>
          <a:p>
            <a:pPr>
              <a:buFontTx/>
              <a:buNone/>
            </a:pPr>
            <a:r>
              <a:rPr lang="en-US" altLang="en-US" dirty="0"/>
              <a:t>A. Speed of light</a:t>
            </a:r>
          </a:p>
          <a:p>
            <a:pPr>
              <a:buFontTx/>
              <a:buNone/>
            </a:pPr>
            <a:r>
              <a:rPr lang="en-US" altLang="en-US" dirty="0">
                <a:solidFill>
                  <a:schemeClr val="bg1">
                    <a:lumMod val="75000"/>
                  </a:schemeClr>
                </a:solidFill>
              </a:rPr>
              <a:t>B. Speed of sound</a:t>
            </a:r>
          </a:p>
          <a:p>
            <a:pPr>
              <a:buFontTx/>
              <a:buNone/>
            </a:pPr>
            <a:r>
              <a:rPr lang="en-US" altLang="en-US" dirty="0">
                <a:solidFill>
                  <a:schemeClr val="bg1">
                    <a:lumMod val="75000"/>
                  </a:schemeClr>
                </a:solidFill>
              </a:rPr>
              <a:t>C. Speed inversely proportional to its wavelength</a:t>
            </a:r>
          </a:p>
          <a:p>
            <a:pPr>
              <a:buFontTx/>
              <a:buNone/>
            </a:pPr>
            <a:r>
              <a:rPr lang="en-US" altLang="en-US" dirty="0">
                <a:solidFill>
                  <a:schemeClr val="bg1">
                    <a:lumMod val="75000"/>
                  </a:schemeClr>
                </a:solidFill>
              </a:rPr>
              <a:t>D. Speed that increases as the frequency increases</a:t>
            </a:r>
          </a:p>
        </p:txBody>
      </p:sp>
    </p:spTree>
    <p:extLst>
      <p:ext uri="{BB962C8B-B14F-4D97-AF65-F5344CB8AC3E}">
        <p14:creationId xmlns:p14="http://schemas.microsoft.com/office/powerpoint/2010/main" val="1694643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T3B05</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sz="2800" dirty="0"/>
              <a:t>What is the relationship between wavelength and frequency?</a:t>
            </a:r>
          </a:p>
          <a:p>
            <a:pPr>
              <a:buFontTx/>
              <a:buNone/>
            </a:pPr>
            <a:r>
              <a:rPr lang="en-US" altLang="en-US" sz="2800" dirty="0"/>
              <a:t>A. Wavelength gets longer as frequency increases</a:t>
            </a:r>
          </a:p>
          <a:p>
            <a:pPr>
              <a:buFontTx/>
              <a:buNone/>
            </a:pPr>
            <a:r>
              <a:rPr lang="en-US" altLang="en-US" sz="2800" dirty="0"/>
              <a:t>B. Wavelength gets shorter as frequency increases</a:t>
            </a:r>
          </a:p>
          <a:p>
            <a:pPr>
              <a:buFontTx/>
              <a:buNone/>
            </a:pPr>
            <a:r>
              <a:rPr lang="en-US" altLang="en-US" sz="2800" dirty="0"/>
              <a:t>C. Wavelength and frequency are unrelated</a:t>
            </a:r>
          </a:p>
          <a:p>
            <a:pPr>
              <a:buFontTx/>
              <a:buNone/>
            </a:pPr>
            <a:r>
              <a:rPr lang="en-US" altLang="en-US" sz="2800" dirty="0"/>
              <a:t>D. Wavelength and frequency increase as path length increases</a:t>
            </a:r>
          </a:p>
        </p:txBody>
      </p:sp>
    </p:spTree>
    <p:extLst>
      <p:ext uri="{BB962C8B-B14F-4D97-AF65-F5344CB8AC3E}">
        <p14:creationId xmlns:p14="http://schemas.microsoft.com/office/powerpoint/2010/main" val="2681577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5A01B9-B8C1-482F-C617-421058F43424}"/>
              </a:ext>
            </a:extLst>
          </p:cNvPr>
          <p:cNvPicPr>
            <a:picLocks noChangeAspect="1"/>
          </p:cNvPicPr>
          <p:nvPr/>
        </p:nvPicPr>
        <p:blipFill>
          <a:blip r:embed="rId2"/>
          <a:stretch>
            <a:fillRect/>
          </a:stretch>
        </p:blipFill>
        <p:spPr>
          <a:xfrm>
            <a:off x="6553200" y="3611562"/>
            <a:ext cx="2895600" cy="5791200"/>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T3B05</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sz="2800" dirty="0"/>
              <a:t>What is the relationship between wavelength and frequency?</a:t>
            </a:r>
          </a:p>
          <a:p>
            <a:pPr>
              <a:buFontTx/>
              <a:buNone/>
            </a:pPr>
            <a:r>
              <a:rPr lang="en-US" altLang="en-US" sz="2800" dirty="0">
                <a:solidFill>
                  <a:schemeClr val="bg1">
                    <a:lumMod val="75000"/>
                  </a:schemeClr>
                </a:solidFill>
              </a:rPr>
              <a:t>A. Wavelength gets longer as frequency increases</a:t>
            </a:r>
          </a:p>
          <a:p>
            <a:pPr>
              <a:buFontTx/>
              <a:buNone/>
            </a:pPr>
            <a:r>
              <a:rPr lang="en-US" altLang="en-US" sz="2800" dirty="0"/>
              <a:t>B. Wavelength gets shorter as frequency increases</a:t>
            </a:r>
          </a:p>
          <a:p>
            <a:pPr>
              <a:buFontTx/>
              <a:buNone/>
            </a:pPr>
            <a:r>
              <a:rPr lang="en-US" altLang="en-US" sz="2800" dirty="0">
                <a:solidFill>
                  <a:schemeClr val="bg1">
                    <a:lumMod val="75000"/>
                  </a:schemeClr>
                </a:solidFill>
              </a:rPr>
              <a:t>C. Wavelength and frequency are unrelated</a:t>
            </a:r>
          </a:p>
          <a:p>
            <a:pPr>
              <a:buFontTx/>
              <a:buNone/>
            </a:pPr>
            <a:r>
              <a:rPr lang="en-US" altLang="en-US" sz="2800" dirty="0">
                <a:solidFill>
                  <a:schemeClr val="bg1">
                    <a:lumMod val="75000"/>
                  </a:schemeClr>
                </a:solidFill>
              </a:rPr>
              <a:t>D. Wavelength and frequency increase as path length increases</a:t>
            </a:r>
          </a:p>
        </p:txBody>
      </p:sp>
    </p:spTree>
    <p:extLst>
      <p:ext uri="{BB962C8B-B14F-4D97-AF65-F5344CB8AC3E}">
        <p14:creationId xmlns:p14="http://schemas.microsoft.com/office/powerpoint/2010/main" val="320098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48" y="0"/>
            <a:ext cx="8229600" cy="1143000"/>
          </a:xfrm>
        </p:spPr>
        <p:txBody>
          <a:bodyPr/>
          <a:lstStyle/>
          <a:p>
            <a:pPr>
              <a:defRPr/>
            </a:pPr>
            <a:r>
              <a:rPr lang="en-US" dirty="0">
                <a:solidFill>
                  <a:schemeClr val="tx1"/>
                </a:solidFill>
                <a:latin typeface="+mn-lt"/>
                <a:ea typeface="+mn-ea"/>
                <a:cs typeface="+mn-cs"/>
              </a:rPr>
              <a:t>T3B06</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sz="2800" dirty="0"/>
              <a:t>What is the formula for converting frequency to approximate wavelength in meters?</a:t>
            </a:r>
          </a:p>
          <a:p>
            <a:pPr>
              <a:buFontTx/>
              <a:buNone/>
            </a:pPr>
            <a:r>
              <a:rPr lang="en-US" altLang="en-US" sz="2800" dirty="0"/>
              <a:t>A. Wavelength in meters equals frequency in hertz multiplied by 300</a:t>
            </a:r>
          </a:p>
          <a:p>
            <a:pPr>
              <a:buFontTx/>
              <a:buNone/>
            </a:pPr>
            <a:r>
              <a:rPr lang="en-US" altLang="en-US" sz="2800" dirty="0"/>
              <a:t>B. Wavelength in meters equals frequency in hertz divided by 300</a:t>
            </a:r>
          </a:p>
          <a:p>
            <a:pPr>
              <a:buFontTx/>
              <a:buNone/>
            </a:pPr>
            <a:r>
              <a:rPr lang="en-US" altLang="en-US" sz="2800" dirty="0"/>
              <a:t>C. Wavelength in meters equals frequency in megahertz divided by 300</a:t>
            </a:r>
          </a:p>
          <a:p>
            <a:pPr>
              <a:buFontTx/>
              <a:buNone/>
            </a:pPr>
            <a:r>
              <a:rPr lang="en-US" altLang="en-US" sz="2800" dirty="0"/>
              <a:t>D. Wavelength in meters equals 300 divided by frequency in megahertz</a:t>
            </a:r>
          </a:p>
        </p:txBody>
      </p:sp>
    </p:spTree>
    <p:extLst>
      <p:ext uri="{BB962C8B-B14F-4D97-AF65-F5344CB8AC3E}">
        <p14:creationId xmlns:p14="http://schemas.microsoft.com/office/powerpoint/2010/main" val="3255075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1"/>
            <a:ext cx="8229600" cy="1143000"/>
          </a:xfrm>
        </p:spPr>
        <p:txBody>
          <a:bodyPr/>
          <a:lstStyle/>
          <a:p>
            <a:pPr>
              <a:defRPr/>
            </a:pPr>
            <a:r>
              <a:rPr lang="en-US" dirty="0">
                <a:solidFill>
                  <a:schemeClr val="tx1"/>
                </a:solidFill>
                <a:latin typeface="+mn-lt"/>
                <a:ea typeface="+mn-ea"/>
                <a:cs typeface="+mn-cs"/>
              </a:rPr>
              <a:t>T3B06</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sz="2800" dirty="0"/>
              <a:t>What is the formula for converting frequency to approximate wavelength in meters?</a:t>
            </a:r>
          </a:p>
          <a:p>
            <a:pPr>
              <a:buFontTx/>
              <a:buNone/>
            </a:pPr>
            <a:r>
              <a:rPr lang="en-US" altLang="en-US" sz="2800" dirty="0">
                <a:solidFill>
                  <a:schemeClr val="bg1">
                    <a:lumMod val="75000"/>
                  </a:schemeClr>
                </a:solidFill>
              </a:rPr>
              <a:t>A. Wavelength in meters equals frequency in hertz multiplied by 300</a:t>
            </a:r>
          </a:p>
          <a:p>
            <a:pPr>
              <a:buFontTx/>
              <a:buNone/>
            </a:pPr>
            <a:r>
              <a:rPr lang="en-US" altLang="en-US" sz="2800" dirty="0">
                <a:solidFill>
                  <a:schemeClr val="bg1">
                    <a:lumMod val="75000"/>
                  </a:schemeClr>
                </a:solidFill>
              </a:rPr>
              <a:t>B. Wavelength in meters equals frequency in hertz divided by 300</a:t>
            </a:r>
          </a:p>
          <a:p>
            <a:pPr>
              <a:buFontTx/>
              <a:buNone/>
            </a:pPr>
            <a:r>
              <a:rPr lang="en-US" altLang="en-US" sz="2800" dirty="0">
                <a:solidFill>
                  <a:schemeClr val="bg1">
                    <a:lumMod val="75000"/>
                  </a:schemeClr>
                </a:solidFill>
              </a:rPr>
              <a:t>C. Wavelength in meters equals frequency in megahertz divided by 300</a:t>
            </a:r>
          </a:p>
          <a:p>
            <a:pPr>
              <a:buFontTx/>
              <a:buNone/>
            </a:pPr>
            <a:r>
              <a:rPr lang="en-US" altLang="en-US" sz="2800" dirty="0"/>
              <a:t>D. Wavelength in meters equals 300 divided by frequency in megahertz</a:t>
            </a:r>
          </a:p>
        </p:txBody>
      </p:sp>
      <p:sp>
        <p:nvSpPr>
          <p:cNvPr id="4" name="TextBox 3">
            <a:extLst>
              <a:ext uri="{FF2B5EF4-FFF2-40B4-BE49-F238E27FC236}">
                <a16:creationId xmlns:a16="http://schemas.microsoft.com/office/drawing/2014/main" id="{AF72EC61-4AA3-455B-83B3-43C4A10C9310}"/>
              </a:ext>
            </a:extLst>
          </p:cNvPr>
          <p:cNvSpPr txBox="1"/>
          <p:nvPr/>
        </p:nvSpPr>
        <p:spPr>
          <a:xfrm>
            <a:off x="4648200" y="5791200"/>
            <a:ext cx="4267200" cy="830997"/>
          </a:xfrm>
          <a:prstGeom prst="rect">
            <a:avLst/>
          </a:prstGeom>
          <a:noFill/>
        </p:spPr>
        <p:txBody>
          <a:bodyPr wrap="square" rtlCol="0">
            <a:spAutoFit/>
          </a:bodyPr>
          <a:lstStyle/>
          <a:p>
            <a:r>
              <a:rPr lang="en-US" sz="2400" b="1" dirty="0">
                <a:solidFill>
                  <a:srgbClr val="0033CC"/>
                </a:solidFill>
              </a:rPr>
              <a:t>Notice the correct answer has 300 in middle not at end</a:t>
            </a:r>
            <a:endParaRPr lang="en-ZW" sz="2400" b="1" dirty="0">
              <a:solidFill>
                <a:srgbClr val="0033CC"/>
              </a:solidFill>
            </a:endParaRPr>
          </a:p>
        </p:txBody>
      </p:sp>
      <p:pic>
        <p:nvPicPr>
          <p:cNvPr id="5" name="Picture 4">
            <a:extLst>
              <a:ext uri="{FF2B5EF4-FFF2-40B4-BE49-F238E27FC236}">
                <a16:creationId xmlns:a16="http://schemas.microsoft.com/office/drawing/2014/main" id="{7DA34C14-B8A4-7709-067D-CB0F567C5BC0}"/>
              </a:ext>
            </a:extLst>
          </p:cNvPr>
          <p:cNvPicPr>
            <a:picLocks noChangeAspect="1"/>
          </p:cNvPicPr>
          <p:nvPr/>
        </p:nvPicPr>
        <p:blipFill>
          <a:blip r:embed="rId2"/>
          <a:stretch>
            <a:fillRect/>
          </a:stretch>
        </p:blipFill>
        <p:spPr>
          <a:xfrm>
            <a:off x="965897" y="651669"/>
            <a:ext cx="7364606" cy="1176630"/>
          </a:xfrm>
          <a:prstGeom prst="rect">
            <a:avLst/>
          </a:prstGeom>
        </p:spPr>
      </p:pic>
    </p:spTree>
    <p:extLst>
      <p:ext uri="{BB962C8B-B14F-4D97-AF65-F5344CB8AC3E}">
        <p14:creationId xmlns:p14="http://schemas.microsoft.com/office/powerpoint/2010/main" val="3889644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T3B07</a:t>
            </a:r>
            <a:endParaRPr lang="en-US" dirty="0"/>
          </a:p>
        </p:txBody>
      </p:sp>
      <p:sp>
        <p:nvSpPr>
          <p:cNvPr id="3" name="Content Placeholder 2"/>
          <p:cNvSpPr>
            <a:spLocks noGrp="1"/>
          </p:cNvSpPr>
          <p:nvPr>
            <p:ph idx="1"/>
          </p:nvPr>
        </p:nvSpPr>
        <p:spPr/>
        <p:txBody>
          <a:bodyPr/>
          <a:lstStyle/>
          <a:p>
            <a:pPr>
              <a:buFontTx/>
              <a:buNone/>
            </a:pPr>
            <a:r>
              <a:rPr lang="en-US" altLang="en-US" dirty="0"/>
              <a:t>In addition to frequency, which of the following is used to identify amateur radio bands?</a:t>
            </a:r>
          </a:p>
          <a:p>
            <a:pPr>
              <a:buFontTx/>
              <a:buNone/>
            </a:pPr>
            <a:r>
              <a:rPr lang="en-US" altLang="en-US" dirty="0"/>
              <a:t>A. The approximate wavelength in meters</a:t>
            </a:r>
          </a:p>
          <a:p>
            <a:pPr>
              <a:buFontTx/>
              <a:buNone/>
            </a:pPr>
            <a:r>
              <a:rPr lang="en-US" altLang="en-US" dirty="0"/>
              <a:t>B. Traditional letter/number designators</a:t>
            </a:r>
          </a:p>
          <a:p>
            <a:pPr>
              <a:buFontTx/>
              <a:buNone/>
            </a:pPr>
            <a:r>
              <a:rPr lang="en-US" altLang="en-US" dirty="0"/>
              <a:t>C. Channel numbers</a:t>
            </a:r>
          </a:p>
          <a:p>
            <a:pPr>
              <a:buFontTx/>
              <a:buNone/>
            </a:pPr>
            <a:r>
              <a:rPr lang="en-US" altLang="en-US" dirty="0"/>
              <a:t>D. All these choices are correct</a:t>
            </a:r>
          </a:p>
        </p:txBody>
      </p:sp>
    </p:spTree>
    <p:extLst>
      <p:ext uri="{BB962C8B-B14F-4D97-AF65-F5344CB8AC3E}">
        <p14:creationId xmlns:p14="http://schemas.microsoft.com/office/powerpoint/2010/main" val="3975855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T3B07</a:t>
            </a:r>
            <a:endParaRPr lang="en-US" dirty="0"/>
          </a:p>
        </p:txBody>
      </p:sp>
      <p:sp>
        <p:nvSpPr>
          <p:cNvPr id="3" name="Content Placeholder 2"/>
          <p:cNvSpPr>
            <a:spLocks noGrp="1"/>
          </p:cNvSpPr>
          <p:nvPr>
            <p:ph idx="1"/>
          </p:nvPr>
        </p:nvSpPr>
        <p:spPr/>
        <p:txBody>
          <a:bodyPr/>
          <a:lstStyle/>
          <a:p>
            <a:pPr>
              <a:buFontTx/>
              <a:buNone/>
            </a:pPr>
            <a:r>
              <a:rPr lang="en-US" altLang="en-US" dirty="0"/>
              <a:t>In addition to frequency, which of the following is used to identify amateur radio bands?</a:t>
            </a:r>
          </a:p>
          <a:p>
            <a:pPr>
              <a:buFontTx/>
              <a:buNone/>
            </a:pPr>
            <a:r>
              <a:rPr lang="en-US" altLang="en-US" dirty="0"/>
              <a:t>A. The approximate wavelength in meters</a:t>
            </a:r>
          </a:p>
          <a:p>
            <a:pPr>
              <a:buFontTx/>
              <a:buNone/>
            </a:pPr>
            <a:r>
              <a:rPr lang="en-US" altLang="en-US" dirty="0">
                <a:solidFill>
                  <a:schemeClr val="bg1">
                    <a:lumMod val="75000"/>
                  </a:schemeClr>
                </a:solidFill>
              </a:rPr>
              <a:t>B. Traditional letter/number designators</a:t>
            </a:r>
          </a:p>
          <a:p>
            <a:pPr>
              <a:buFontTx/>
              <a:buNone/>
            </a:pPr>
            <a:r>
              <a:rPr lang="en-US" altLang="en-US" dirty="0">
                <a:solidFill>
                  <a:schemeClr val="bg1">
                    <a:lumMod val="75000"/>
                  </a:schemeClr>
                </a:solidFill>
              </a:rPr>
              <a:t>C. Channel numbers</a:t>
            </a:r>
          </a:p>
          <a:p>
            <a:pPr>
              <a:buFontTx/>
              <a:buNone/>
            </a:pPr>
            <a:r>
              <a:rPr lang="en-US" altLang="en-US" dirty="0">
                <a:solidFill>
                  <a:schemeClr val="bg1">
                    <a:lumMod val="75000"/>
                  </a:schemeClr>
                </a:solidFill>
              </a:rPr>
              <a:t>D. All these choices are correct</a:t>
            </a:r>
          </a:p>
        </p:txBody>
      </p:sp>
    </p:spTree>
    <p:extLst>
      <p:ext uri="{BB962C8B-B14F-4D97-AF65-F5344CB8AC3E}">
        <p14:creationId xmlns:p14="http://schemas.microsoft.com/office/powerpoint/2010/main" val="1264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solidFill>
                  <a:srgbClr val="0070C0"/>
                </a:solidFill>
              </a:rPr>
              <a:t>Text Color</a:t>
            </a:r>
          </a:p>
        </p:txBody>
      </p:sp>
      <p:sp>
        <p:nvSpPr>
          <p:cNvPr id="8195" name="Content Placeholder 2"/>
          <p:cNvSpPr>
            <a:spLocks noGrp="1"/>
          </p:cNvSpPr>
          <p:nvPr>
            <p:ph idx="1"/>
          </p:nvPr>
        </p:nvSpPr>
        <p:spPr/>
        <p:txBody>
          <a:bodyPr/>
          <a:lstStyle/>
          <a:p>
            <a:r>
              <a:rPr lang="en-US" altLang="en-US"/>
              <a:t>Black: Original/Official questions and information in original format (unaltered).</a:t>
            </a:r>
          </a:p>
          <a:p>
            <a:endParaRPr lang="en-US" altLang="en-US"/>
          </a:p>
          <a:p>
            <a:r>
              <a:rPr lang="en-US" altLang="en-US">
                <a:solidFill>
                  <a:srgbClr val="FF0000"/>
                </a:solidFill>
              </a:rPr>
              <a:t>Red: Original information text color simply changed to highlight subject.</a:t>
            </a:r>
          </a:p>
          <a:p>
            <a:endParaRPr lang="en-US" altLang="en-US">
              <a:solidFill>
                <a:srgbClr val="FF0000"/>
              </a:solidFill>
            </a:endParaRPr>
          </a:p>
          <a:p>
            <a:r>
              <a:rPr lang="en-US" altLang="en-US">
                <a:solidFill>
                  <a:srgbClr val="0070C0"/>
                </a:solidFill>
              </a:rPr>
              <a:t>Blue: Notes and information added by Rich (W6EC).</a:t>
            </a:r>
          </a:p>
        </p:txBody>
      </p:sp>
    </p:spTree>
    <p:extLst>
      <p:ext uri="{BB962C8B-B14F-4D97-AF65-F5344CB8AC3E}">
        <p14:creationId xmlns:p14="http://schemas.microsoft.com/office/powerpoint/2010/main" val="399067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T3B08</a:t>
            </a:r>
            <a:endParaRPr lang="en-US" dirty="0"/>
          </a:p>
        </p:txBody>
      </p:sp>
      <p:sp>
        <p:nvSpPr>
          <p:cNvPr id="3" name="Content Placeholder 2"/>
          <p:cNvSpPr>
            <a:spLocks noGrp="1"/>
          </p:cNvSpPr>
          <p:nvPr>
            <p:ph idx="1"/>
          </p:nvPr>
        </p:nvSpPr>
        <p:spPr/>
        <p:txBody>
          <a:bodyPr/>
          <a:lstStyle/>
          <a:p>
            <a:pPr>
              <a:buFontTx/>
              <a:buNone/>
            </a:pPr>
            <a:r>
              <a:rPr lang="en-US" altLang="en-US" dirty="0"/>
              <a:t>What frequency range is referred to as VHF?</a:t>
            </a:r>
          </a:p>
          <a:p>
            <a:pPr>
              <a:buFontTx/>
              <a:buNone/>
            </a:pPr>
            <a:r>
              <a:rPr lang="en-US" altLang="en-US" dirty="0"/>
              <a:t>A. 30 kHz to 300 kHz</a:t>
            </a:r>
          </a:p>
          <a:p>
            <a:pPr>
              <a:buFontTx/>
              <a:buNone/>
            </a:pPr>
            <a:r>
              <a:rPr lang="en-US" altLang="en-US" dirty="0"/>
              <a:t>B. 30 MHz to 300 MHz</a:t>
            </a:r>
          </a:p>
          <a:p>
            <a:pPr>
              <a:buFontTx/>
              <a:buNone/>
            </a:pPr>
            <a:r>
              <a:rPr lang="en-US" altLang="en-US" dirty="0"/>
              <a:t>C. 300 kHz to 3000 kHz</a:t>
            </a:r>
          </a:p>
          <a:p>
            <a:pPr>
              <a:buFontTx/>
              <a:buNone/>
            </a:pPr>
            <a:r>
              <a:rPr lang="en-US" altLang="en-US" dirty="0"/>
              <a:t>D. 300 MHz to 3000 MHz</a:t>
            </a:r>
          </a:p>
        </p:txBody>
      </p:sp>
    </p:spTree>
    <p:extLst>
      <p:ext uri="{BB962C8B-B14F-4D97-AF65-F5344CB8AC3E}">
        <p14:creationId xmlns:p14="http://schemas.microsoft.com/office/powerpoint/2010/main" val="52362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T3B08</a:t>
            </a:r>
            <a:endParaRPr lang="en-US" dirty="0"/>
          </a:p>
        </p:txBody>
      </p:sp>
      <p:sp>
        <p:nvSpPr>
          <p:cNvPr id="3" name="Content Placeholder 2"/>
          <p:cNvSpPr>
            <a:spLocks noGrp="1"/>
          </p:cNvSpPr>
          <p:nvPr>
            <p:ph idx="1"/>
          </p:nvPr>
        </p:nvSpPr>
        <p:spPr>
          <a:xfrm>
            <a:off x="304800" y="1600200"/>
            <a:ext cx="8534400" cy="4876800"/>
          </a:xfrm>
        </p:spPr>
        <p:txBody>
          <a:bodyPr/>
          <a:lstStyle/>
          <a:p>
            <a:pPr>
              <a:buFontTx/>
              <a:buNone/>
            </a:pPr>
            <a:r>
              <a:rPr lang="en-US" altLang="en-US" dirty="0"/>
              <a:t>What frequency range is referred to as VHF?</a:t>
            </a:r>
          </a:p>
          <a:p>
            <a:pPr>
              <a:buFontTx/>
              <a:buNone/>
            </a:pPr>
            <a:r>
              <a:rPr lang="en-US" altLang="en-US" dirty="0">
                <a:solidFill>
                  <a:schemeClr val="bg1">
                    <a:lumMod val="75000"/>
                  </a:schemeClr>
                </a:solidFill>
              </a:rPr>
              <a:t>A. 30 kHz to 300 kHz	</a:t>
            </a:r>
            <a:r>
              <a:rPr lang="en-US" altLang="en-US" dirty="0">
                <a:solidFill>
                  <a:srgbClr val="0033CC"/>
                </a:solidFill>
              </a:rPr>
              <a:t>     LF</a:t>
            </a:r>
          </a:p>
          <a:p>
            <a:pPr>
              <a:buFontTx/>
              <a:buNone/>
            </a:pPr>
            <a:r>
              <a:rPr lang="en-US" altLang="en-US" dirty="0"/>
              <a:t>B. 30 MHz to 300 </a:t>
            </a:r>
            <a:r>
              <a:rPr lang="en-US" altLang="en-US" dirty="0">
                <a:solidFill>
                  <a:srgbClr val="FF0000"/>
                </a:solidFill>
              </a:rPr>
              <a:t>MHz</a:t>
            </a:r>
            <a:r>
              <a:rPr lang="en-US" altLang="en-US" dirty="0"/>
              <a:t>	  </a:t>
            </a:r>
            <a:r>
              <a:rPr lang="en-US" altLang="en-US" b="1" u="sng" dirty="0">
                <a:solidFill>
                  <a:srgbClr val="0033CC"/>
                </a:solidFill>
              </a:rPr>
              <a:t>VHF</a:t>
            </a:r>
          </a:p>
          <a:p>
            <a:pPr>
              <a:buFontTx/>
              <a:buNone/>
            </a:pPr>
            <a:r>
              <a:rPr lang="en-US" altLang="en-US" dirty="0">
                <a:solidFill>
                  <a:schemeClr val="bg1">
                    <a:lumMod val="75000"/>
                  </a:schemeClr>
                </a:solidFill>
              </a:rPr>
              <a:t>C. 300 kHz to 3000 kHz	    </a:t>
            </a:r>
            <a:r>
              <a:rPr lang="en-US" altLang="en-US" dirty="0">
                <a:solidFill>
                  <a:srgbClr val="0033CC"/>
                </a:solidFill>
              </a:rPr>
              <a:t>MF</a:t>
            </a:r>
          </a:p>
          <a:p>
            <a:pPr>
              <a:buFontTx/>
              <a:buNone/>
            </a:pPr>
            <a:r>
              <a:rPr lang="en-US" altLang="en-US" dirty="0">
                <a:solidFill>
                  <a:schemeClr val="bg1">
                    <a:lumMod val="75000"/>
                  </a:schemeClr>
                </a:solidFill>
              </a:rPr>
              <a:t>D. 300 MHz to 3000 MHz	  </a:t>
            </a:r>
            <a:r>
              <a:rPr lang="en-US" altLang="en-US" dirty="0">
                <a:solidFill>
                  <a:srgbClr val="0033CC"/>
                </a:solidFill>
              </a:rPr>
              <a:t>UHF</a:t>
            </a:r>
          </a:p>
          <a:p>
            <a:pPr>
              <a:buFontTx/>
              <a:buNone/>
            </a:pPr>
            <a:endParaRPr lang="en-US" altLang="en-US" sz="1400" dirty="0">
              <a:solidFill>
                <a:srgbClr val="0033CC"/>
              </a:solidFill>
            </a:endParaRPr>
          </a:p>
          <a:p>
            <a:pPr>
              <a:buFontTx/>
              <a:buNone/>
            </a:pPr>
            <a:r>
              <a:rPr lang="en-US" altLang="en-US" dirty="0">
                <a:solidFill>
                  <a:srgbClr val="0033CC"/>
                </a:solidFill>
              </a:rPr>
              <a:t>I remember that Ham 2 meter is @ 145MHz or even your FM radio @ 100MHz are VHF that falls between 30 to 300MHz </a:t>
            </a:r>
          </a:p>
        </p:txBody>
      </p:sp>
    </p:spTree>
    <p:extLst>
      <p:ext uri="{BB962C8B-B14F-4D97-AF65-F5344CB8AC3E}">
        <p14:creationId xmlns:p14="http://schemas.microsoft.com/office/powerpoint/2010/main" val="1884552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T3B09</a:t>
            </a:r>
            <a:endParaRPr lang="en-US" dirty="0"/>
          </a:p>
        </p:txBody>
      </p:sp>
      <p:sp>
        <p:nvSpPr>
          <p:cNvPr id="3" name="Content Placeholder 2"/>
          <p:cNvSpPr>
            <a:spLocks noGrp="1"/>
          </p:cNvSpPr>
          <p:nvPr>
            <p:ph idx="1"/>
          </p:nvPr>
        </p:nvSpPr>
        <p:spPr/>
        <p:txBody>
          <a:bodyPr/>
          <a:lstStyle/>
          <a:p>
            <a:pPr>
              <a:buFontTx/>
              <a:buNone/>
            </a:pPr>
            <a:r>
              <a:rPr lang="en-US" altLang="en-US" dirty="0"/>
              <a:t>What frequency range is referred to as UHF?</a:t>
            </a:r>
          </a:p>
          <a:p>
            <a:pPr>
              <a:buFontTx/>
              <a:buNone/>
            </a:pPr>
            <a:r>
              <a:rPr lang="en-US" altLang="en-US" dirty="0"/>
              <a:t>A. 30 to 300 kHz</a:t>
            </a:r>
          </a:p>
          <a:p>
            <a:pPr>
              <a:buFontTx/>
              <a:buNone/>
            </a:pPr>
            <a:r>
              <a:rPr lang="en-US" altLang="en-US" dirty="0"/>
              <a:t>B. 30 to 300 MHz</a:t>
            </a:r>
          </a:p>
          <a:p>
            <a:pPr>
              <a:buFontTx/>
              <a:buNone/>
            </a:pPr>
            <a:r>
              <a:rPr lang="en-US" altLang="en-US" dirty="0"/>
              <a:t>C. 300 to 3000 kHz</a:t>
            </a:r>
          </a:p>
          <a:p>
            <a:pPr>
              <a:buFontTx/>
              <a:buNone/>
            </a:pPr>
            <a:r>
              <a:rPr lang="en-US" altLang="en-US" dirty="0"/>
              <a:t>D. 300 to 3000 MHz</a:t>
            </a:r>
          </a:p>
          <a:p>
            <a:pPr>
              <a:buFontTx/>
              <a:buNone/>
            </a:pPr>
            <a:endParaRPr lang="en-US" altLang="en-US" dirty="0"/>
          </a:p>
        </p:txBody>
      </p:sp>
    </p:spTree>
    <p:extLst>
      <p:ext uri="{BB962C8B-B14F-4D97-AF65-F5344CB8AC3E}">
        <p14:creationId xmlns:p14="http://schemas.microsoft.com/office/powerpoint/2010/main" val="2354050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T3B09</a:t>
            </a:r>
            <a:endParaRPr lang="en-US" dirty="0"/>
          </a:p>
        </p:txBody>
      </p:sp>
      <p:sp>
        <p:nvSpPr>
          <p:cNvPr id="3" name="Content Placeholder 2"/>
          <p:cNvSpPr>
            <a:spLocks noGrp="1"/>
          </p:cNvSpPr>
          <p:nvPr>
            <p:ph idx="1"/>
          </p:nvPr>
        </p:nvSpPr>
        <p:spPr>
          <a:xfrm>
            <a:off x="457200" y="1600200"/>
            <a:ext cx="8458200" cy="4876800"/>
          </a:xfrm>
        </p:spPr>
        <p:txBody>
          <a:bodyPr/>
          <a:lstStyle/>
          <a:p>
            <a:pPr>
              <a:buFontTx/>
              <a:buNone/>
            </a:pPr>
            <a:r>
              <a:rPr lang="en-US" altLang="en-US" dirty="0"/>
              <a:t>What frequency range is referred to as UHF?</a:t>
            </a:r>
          </a:p>
          <a:p>
            <a:pPr>
              <a:buFontTx/>
              <a:buNone/>
            </a:pPr>
            <a:r>
              <a:rPr lang="en-US" altLang="en-US" dirty="0">
                <a:solidFill>
                  <a:schemeClr val="bg1">
                    <a:lumMod val="75000"/>
                  </a:schemeClr>
                </a:solidFill>
              </a:rPr>
              <a:t>A. 30 to 300 kHz		</a:t>
            </a:r>
            <a:r>
              <a:rPr lang="en-US" altLang="en-US" dirty="0">
                <a:solidFill>
                  <a:srgbClr val="0033CC"/>
                </a:solidFill>
              </a:rPr>
              <a:t>   LF</a:t>
            </a:r>
          </a:p>
          <a:p>
            <a:pPr>
              <a:buFontTx/>
              <a:buNone/>
            </a:pPr>
            <a:r>
              <a:rPr lang="en-US" altLang="en-US" dirty="0">
                <a:solidFill>
                  <a:schemeClr val="bg1">
                    <a:lumMod val="75000"/>
                  </a:schemeClr>
                </a:solidFill>
              </a:rPr>
              <a:t>B. 30 to 300 MHz		</a:t>
            </a:r>
            <a:r>
              <a:rPr lang="en-US" altLang="en-US" dirty="0">
                <a:solidFill>
                  <a:srgbClr val="0033CC"/>
                </a:solidFill>
              </a:rPr>
              <a:t>VHF</a:t>
            </a:r>
          </a:p>
          <a:p>
            <a:pPr>
              <a:buFontTx/>
              <a:buNone/>
            </a:pPr>
            <a:r>
              <a:rPr lang="en-US" altLang="en-US" dirty="0">
                <a:solidFill>
                  <a:schemeClr val="bg1">
                    <a:lumMod val="75000"/>
                  </a:schemeClr>
                </a:solidFill>
              </a:rPr>
              <a:t>C. 300 to 3000 kHz		</a:t>
            </a:r>
            <a:r>
              <a:rPr lang="en-US" altLang="en-US" dirty="0">
                <a:solidFill>
                  <a:srgbClr val="0033CC"/>
                </a:solidFill>
              </a:rPr>
              <a:t>  MF</a:t>
            </a:r>
          </a:p>
          <a:p>
            <a:pPr>
              <a:buFontTx/>
              <a:buNone/>
            </a:pPr>
            <a:r>
              <a:rPr lang="en-US" altLang="en-US" dirty="0"/>
              <a:t>D. 300 to 3000 </a:t>
            </a:r>
            <a:r>
              <a:rPr lang="en-US" altLang="en-US" dirty="0">
                <a:solidFill>
                  <a:srgbClr val="FF0000"/>
                </a:solidFill>
              </a:rPr>
              <a:t>MHz	</a:t>
            </a:r>
            <a:r>
              <a:rPr lang="en-US" altLang="en-US" dirty="0"/>
              <a:t>	</a:t>
            </a:r>
            <a:r>
              <a:rPr lang="en-US" altLang="en-US" b="1" u="sng" dirty="0">
                <a:solidFill>
                  <a:srgbClr val="0033CC"/>
                </a:solidFill>
              </a:rPr>
              <a:t>UHF</a:t>
            </a:r>
          </a:p>
          <a:p>
            <a:pPr>
              <a:buFontTx/>
              <a:buNone/>
            </a:pPr>
            <a:endParaRPr lang="en-US" altLang="en-US" sz="900" b="1" u="sng" dirty="0">
              <a:solidFill>
                <a:srgbClr val="0033CC"/>
              </a:solidFill>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0033CC"/>
                </a:solidFill>
                <a:effectLst/>
                <a:uLnTx/>
                <a:uFillTx/>
                <a:latin typeface="Arial"/>
                <a:ea typeface="+mn-ea"/>
                <a:cs typeface="+mn-cs"/>
              </a:rPr>
              <a:t>I remember that Ham 2 meter is @ 145MHz or even your FM radio @ 100MHz are VHF that falls between 30 to 300MHz then walk my way </a:t>
            </a:r>
            <a:r>
              <a:rPr kumimoji="0" lang="en-US" altLang="en-US" sz="3200" b="1" i="0" u="none" strike="noStrike" kern="0" cap="none" spc="0" normalizeH="0" baseline="0" noProof="0" dirty="0">
                <a:ln>
                  <a:noFill/>
                </a:ln>
                <a:solidFill>
                  <a:srgbClr val="0033CC"/>
                </a:solidFill>
                <a:effectLst/>
                <a:uLnTx/>
                <a:uFillTx/>
                <a:latin typeface="Arial"/>
                <a:ea typeface="+mn-ea"/>
                <a:cs typeface="+mn-cs"/>
              </a:rPr>
              <a:t>UP</a:t>
            </a:r>
            <a:r>
              <a:rPr kumimoji="0" lang="en-US" altLang="en-US" sz="3200" b="0" i="0" u="none" strike="noStrike" kern="0" cap="none" spc="0" normalizeH="0" baseline="0" noProof="0" dirty="0">
                <a:ln>
                  <a:noFill/>
                </a:ln>
                <a:solidFill>
                  <a:srgbClr val="0033CC"/>
                </a:solidFill>
                <a:effectLst/>
                <a:uLnTx/>
                <a:uFillTx/>
                <a:latin typeface="Arial"/>
                <a:ea typeface="+mn-ea"/>
                <a:cs typeface="+mn-cs"/>
              </a:rPr>
              <a:t> one group</a:t>
            </a:r>
          </a:p>
          <a:p>
            <a:pPr>
              <a:buFontTx/>
              <a:buNone/>
            </a:pPr>
            <a:endParaRPr lang="en-US" altLang="en-US" dirty="0"/>
          </a:p>
        </p:txBody>
      </p:sp>
    </p:spTree>
    <p:extLst>
      <p:ext uri="{BB962C8B-B14F-4D97-AF65-F5344CB8AC3E}">
        <p14:creationId xmlns:p14="http://schemas.microsoft.com/office/powerpoint/2010/main" val="2669614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T3B10</a:t>
            </a:r>
            <a:endParaRPr lang="en-US" dirty="0"/>
          </a:p>
        </p:txBody>
      </p:sp>
      <p:sp>
        <p:nvSpPr>
          <p:cNvPr id="3" name="Content Placeholder 2"/>
          <p:cNvSpPr>
            <a:spLocks noGrp="1"/>
          </p:cNvSpPr>
          <p:nvPr>
            <p:ph idx="1"/>
          </p:nvPr>
        </p:nvSpPr>
        <p:spPr/>
        <p:txBody>
          <a:bodyPr/>
          <a:lstStyle/>
          <a:p>
            <a:pPr>
              <a:buFontTx/>
              <a:buNone/>
            </a:pPr>
            <a:r>
              <a:rPr lang="en-US" altLang="en-US" dirty="0"/>
              <a:t>What frequency range is referred to as HF?</a:t>
            </a:r>
          </a:p>
          <a:p>
            <a:pPr>
              <a:buFontTx/>
              <a:buNone/>
            </a:pPr>
            <a:r>
              <a:rPr lang="en-US" altLang="en-US" dirty="0"/>
              <a:t>A. 300 to 3000 MHz</a:t>
            </a:r>
          </a:p>
          <a:p>
            <a:pPr>
              <a:buFontTx/>
              <a:buNone/>
            </a:pPr>
            <a:r>
              <a:rPr lang="en-US" altLang="en-US" dirty="0"/>
              <a:t>B. 30 to 300 MHz</a:t>
            </a:r>
          </a:p>
          <a:p>
            <a:pPr>
              <a:buFontTx/>
              <a:buNone/>
            </a:pPr>
            <a:r>
              <a:rPr lang="en-US" altLang="en-US" dirty="0"/>
              <a:t>C. 3 to 30 MHz</a:t>
            </a:r>
          </a:p>
          <a:p>
            <a:pPr>
              <a:buFontTx/>
              <a:buNone/>
            </a:pPr>
            <a:r>
              <a:rPr lang="en-US" altLang="en-US" dirty="0"/>
              <a:t>D. 300 to 3000 kHz</a:t>
            </a:r>
          </a:p>
        </p:txBody>
      </p:sp>
    </p:spTree>
    <p:extLst>
      <p:ext uri="{BB962C8B-B14F-4D97-AF65-F5344CB8AC3E}">
        <p14:creationId xmlns:p14="http://schemas.microsoft.com/office/powerpoint/2010/main" val="105156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T3B10</a:t>
            </a:r>
            <a:endParaRPr lang="en-US" dirty="0"/>
          </a:p>
        </p:txBody>
      </p:sp>
      <p:sp>
        <p:nvSpPr>
          <p:cNvPr id="3" name="Content Placeholder 2"/>
          <p:cNvSpPr>
            <a:spLocks noGrp="1"/>
          </p:cNvSpPr>
          <p:nvPr>
            <p:ph idx="1"/>
          </p:nvPr>
        </p:nvSpPr>
        <p:spPr>
          <a:xfrm>
            <a:off x="457200" y="1600200"/>
            <a:ext cx="8305800" cy="4983162"/>
          </a:xfrm>
        </p:spPr>
        <p:txBody>
          <a:bodyPr/>
          <a:lstStyle/>
          <a:p>
            <a:pPr>
              <a:buFontTx/>
              <a:buNone/>
            </a:pPr>
            <a:r>
              <a:rPr lang="en-US" altLang="en-US" dirty="0"/>
              <a:t>What frequency range is referred to as HF?</a:t>
            </a:r>
          </a:p>
          <a:p>
            <a:pPr>
              <a:buFontTx/>
              <a:buNone/>
            </a:pPr>
            <a:r>
              <a:rPr lang="en-US" altLang="en-US" dirty="0">
                <a:solidFill>
                  <a:schemeClr val="bg1">
                    <a:lumMod val="75000"/>
                  </a:schemeClr>
                </a:solidFill>
              </a:rPr>
              <a:t>A. 300 to 3000 MHz		</a:t>
            </a:r>
            <a:r>
              <a:rPr lang="en-US" altLang="en-US" dirty="0">
                <a:solidFill>
                  <a:srgbClr val="0033CC"/>
                </a:solidFill>
              </a:rPr>
              <a:t>UHF</a:t>
            </a:r>
          </a:p>
          <a:p>
            <a:pPr>
              <a:buFontTx/>
              <a:buNone/>
            </a:pPr>
            <a:r>
              <a:rPr lang="en-US" altLang="en-US" dirty="0">
                <a:solidFill>
                  <a:schemeClr val="bg1">
                    <a:lumMod val="75000"/>
                  </a:schemeClr>
                </a:solidFill>
              </a:rPr>
              <a:t>B. 30 to 300 MHz		</a:t>
            </a:r>
            <a:r>
              <a:rPr lang="en-US" altLang="en-US" dirty="0">
                <a:solidFill>
                  <a:srgbClr val="0033CC"/>
                </a:solidFill>
              </a:rPr>
              <a:t>VHF</a:t>
            </a:r>
          </a:p>
          <a:p>
            <a:pPr>
              <a:buFontTx/>
              <a:buNone/>
            </a:pPr>
            <a:r>
              <a:rPr lang="en-US" altLang="en-US" dirty="0"/>
              <a:t>C. 3 to 30 </a:t>
            </a:r>
            <a:r>
              <a:rPr lang="en-US" altLang="en-US" dirty="0">
                <a:solidFill>
                  <a:srgbClr val="FF0000"/>
                </a:solidFill>
              </a:rPr>
              <a:t>MHz</a:t>
            </a:r>
            <a:r>
              <a:rPr lang="en-US" altLang="en-US" dirty="0"/>
              <a:t>			  </a:t>
            </a:r>
            <a:r>
              <a:rPr lang="en-US" altLang="en-US" b="1" u="sng" dirty="0">
                <a:solidFill>
                  <a:srgbClr val="0033CC"/>
                </a:solidFill>
              </a:rPr>
              <a:t>HF</a:t>
            </a:r>
          </a:p>
          <a:p>
            <a:pPr>
              <a:buFontTx/>
              <a:buNone/>
            </a:pPr>
            <a:r>
              <a:rPr lang="en-US" altLang="en-US" dirty="0">
                <a:solidFill>
                  <a:schemeClr val="bg1">
                    <a:lumMod val="75000"/>
                  </a:schemeClr>
                </a:solidFill>
              </a:rPr>
              <a:t>D. 300 to 3000 kHz		  </a:t>
            </a:r>
            <a:r>
              <a:rPr lang="en-US" altLang="en-US" dirty="0">
                <a:solidFill>
                  <a:srgbClr val="0033CC"/>
                </a:solidFill>
              </a:rPr>
              <a:t>MF</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0033CC"/>
                </a:solidFill>
                <a:effectLst/>
                <a:uLnTx/>
                <a:uFillTx/>
                <a:latin typeface="Arial"/>
                <a:ea typeface="+mn-ea"/>
                <a:cs typeface="+mn-cs"/>
              </a:rPr>
              <a:t>I remember that Ham 2 meter is @ 145MHz or even your FM radio @ 100MHz are VHF that falls between 30 to 300MHz then walk my way </a:t>
            </a:r>
            <a:r>
              <a:rPr kumimoji="0" lang="en-US" altLang="en-US" sz="3200" b="1" i="0" u="none" strike="noStrike" kern="0" cap="none" spc="0" normalizeH="0" baseline="0" noProof="0" dirty="0">
                <a:ln>
                  <a:noFill/>
                </a:ln>
                <a:solidFill>
                  <a:srgbClr val="0033CC"/>
                </a:solidFill>
                <a:effectLst/>
                <a:uLnTx/>
                <a:uFillTx/>
                <a:latin typeface="Arial"/>
                <a:ea typeface="+mn-ea"/>
                <a:cs typeface="+mn-cs"/>
              </a:rPr>
              <a:t>DOWN</a:t>
            </a:r>
            <a:r>
              <a:rPr kumimoji="0" lang="en-US" altLang="en-US" sz="3200" b="0" i="0" u="none" strike="noStrike" kern="0" cap="none" spc="0" normalizeH="0" baseline="0" noProof="0" dirty="0">
                <a:ln>
                  <a:noFill/>
                </a:ln>
                <a:solidFill>
                  <a:srgbClr val="0033CC"/>
                </a:solidFill>
                <a:effectLst/>
                <a:uLnTx/>
                <a:uFillTx/>
                <a:latin typeface="Arial"/>
                <a:ea typeface="+mn-ea"/>
                <a:cs typeface="+mn-cs"/>
              </a:rPr>
              <a:t> one group</a:t>
            </a:r>
          </a:p>
          <a:p>
            <a:pPr>
              <a:buFontTx/>
              <a:buNone/>
            </a:pPr>
            <a:endParaRPr lang="en-US" altLang="en-US" dirty="0">
              <a:solidFill>
                <a:schemeClr val="bg1">
                  <a:lumMod val="75000"/>
                </a:schemeClr>
              </a:solidFill>
            </a:endParaRPr>
          </a:p>
        </p:txBody>
      </p:sp>
    </p:spTree>
    <p:extLst>
      <p:ext uri="{BB962C8B-B14F-4D97-AF65-F5344CB8AC3E}">
        <p14:creationId xmlns:p14="http://schemas.microsoft.com/office/powerpoint/2010/main" val="1140705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T3B11</a:t>
            </a:r>
            <a:endParaRPr lang="en-US" dirty="0"/>
          </a:p>
        </p:txBody>
      </p:sp>
      <p:sp>
        <p:nvSpPr>
          <p:cNvPr id="3" name="Content Placeholder 2"/>
          <p:cNvSpPr>
            <a:spLocks noGrp="1"/>
          </p:cNvSpPr>
          <p:nvPr>
            <p:ph idx="1"/>
          </p:nvPr>
        </p:nvSpPr>
        <p:spPr/>
        <p:txBody>
          <a:bodyPr/>
          <a:lstStyle/>
          <a:p>
            <a:pPr>
              <a:buFontTx/>
              <a:buNone/>
            </a:pPr>
            <a:r>
              <a:rPr lang="en-US" altLang="en-US" dirty="0"/>
              <a:t>What is the approximate velocity of a radio wave in free space?</a:t>
            </a:r>
          </a:p>
          <a:p>
            <a:pPr>
              <a:buFontTx/>
              <a:buNone/>
            </a:pPr>
            <a:r>
              <a:rPr lang="en-US" altLang="en-US" dirty="0"/>
              <a:t>A. 150,000 meters per second</a:t>
            </a:r>
          </a:p>
          <a:p>
            <a:pPr>
              <a:buFontTx/>
              <a:buNone/>
            </a:pPr>
            <a:r>
              <a:rPr lang="en-US" altLang="en-US" dirty="0"/>
              <a:t>B. 300,000,000 meters per second</a:t>
            </a:r>
          </a:p>
          <a:p>
            <a:pPr>
              <a:buFontTx/>
              <a:buNone/>
            </a:pPr>
            <a:r>
              <a:rPr lang="en-US" altLang="en-US" dirty="0"/>
              <a:t>C. 300,000,000 miles per hour</a:t>
            </a:r>
          </a:p>
          <a:p>
            <a:pPr>
              <a:buFontTx/>
              <a:buNone/>
            </a:pPr>
            <a:r>
              <a:rPr lang="en-US" altLang="en-US" dirty="0"/>
              <a:t>D. 150,000 miles per hour</a:t>
            </a:r>
          </a:p>
        </p:txBody>
      </p:sp>
    </p:spTree>
    <p:extLst>
      <p:ext uri="{BB962C8B-B14F-4D97-AF65-F5344CB8AC3E}">
        <p14:creationId xmlns:p14="http://schemas.microsoft.com/office/powerpoint/2010/main" val="1166021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T3B11</a:t>
            </a:r>
            <a:endParaRPr lang="en-US" dirty="0"/>
          </a:p>
        </p:txBody>
      </p:sp>
      <p:sp>
        <p:nvSpPr>
          <p:cNvPr id="3" name="Content Placeholder 2"/>
          <p:cNvSpPr>
            <a:spLocks noGrp="1"/>
          </p:cNvSpPr>
          <p:nvPr>
            <p:ph idx="1"/>
          </p:nvPr>
        </p:nvSpPr>
        <p:spPr/>
        <p:txBody>
          <a:bodyPr/>
          <a:lstStyle/>
          <a:p>
            <a:pPr>
              <a:buFontTx/>
              <a:buNone/>
            </a:pPr>
            <a:r>
              <a:rPr lang="en-US" altLang="en-US" dirty="0"/>
              <a:t>What is the approximate velocity of a radio wave in free space?</a:t>
            </a:r>
          </a:p>
          <a:p>
            <a:pPr>
              <a:buFontTx/>
              <a:buNone/>
            </a:pPr>
            <a:r>
              <a:rPr lang="en-US" altLang="en-US" dirty="0">
                <a:solidFill>
                  <a:schemeClr val="bg1">
                    <a:lumMod val="75000"/>
                  </a:schemeClr>
                </a:solidFill>
              </a:rPr>
              <a:t>A. 150,000 meters per second</a:t>
            </a:r>
          </a:p>
          <a:p>
            <a:pPr>
              <a:buFontTx/>
              <a:buNone/>
            </a:pPr>
            <a:r>
              <a:rPr lang="en-US" altLang="en-US" dirty="0"/>
              <a:t>B. 300,000,000 meters per second</a:t>
            </a:r>
          </a:p>
          <a:p>
            <a:pPr>
              <a:buFontTx/>
              <a:buNone/>
            </a:pPr>
            <a:r>
              <a:rPr lang="en-US" altLang="en-US" dirty="0">
                <a:solidFill>
                  <a:schemeClr val="bg1">
                    <a:lumMod val="75000"/>
                  </a:schemeClr>
                </a:solidFill>
              </a:rPr>
              <a:t>C. 300,000,000 miles per hour</a:t>
            </a:r>
          </a:p>
          <a:p>
            <a:pPr>
              <a:buFontTx/>
              <a:buNone/>
            </a:pPr>
            <a:r>
              <a:rPr lang="en-US" altLang="en-US" dirty="0">
                <a:solidFill>
                  <a:schemeClr val="bg1">
                    <a:lumMod val="75000"/>
                  </a:schemeClr>
                </a:solidFill>
              </a:rPr>
              <a:t>D. 150,000 miles per hour</a:t>
            </a:r>
          </a:p>
        </p:txBody>
      </p:sp>
    </p:spTree>
    <p:extLst>
      <p:ext uri="{BB962C8B-B14F-4D97-AF65-F5344CB8AC3E}">
        <p14:creationId xmlns:p14="http://schemas.microsoft.com/office/powerpoint/2010/main" val="1405871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Content Placeholder 2"/>
          <p:cNvSpPr>
            <a:spLocks noGrp="1"/>
          </p:cNvSpPr>
          <p:nvPr>
            <p:ph idx="1"/>
          </p:nvPr>
        </p:nvSpPr>
        <p:spPr/>
        <p:txBody>
          <a:bodyPr/>
          <a:lstStyle/>
          <a:p>
            <a:r>
              <a:rPr lang="en-US" altLang="en-US" b="1" dirty="0"/>
              <a:t>T3C - Propagation modes: sporadic E, meteor scatter, auroral propagation, tropospheric ducting; F region skip; Line of sight and radio horizon </a:t>
            </a:r>
          </a:p>
          <a:p>
            <a:endParaRPr lang="en-US" altLang="en-US" b="1" dirty="0"/>
          </a:p>
          <a:p>
            <a:r>
              <a:rPr lang="en-US" altLang="en-US" b="1" dirty="0"/>
              <a:t>#12 of 35</a:t>
            </a:r>
            <a:endParaRPr lang="en-US" altLang="en-US" dirty="0"/>
          </a:p>
        </p:txBody>
      </p:sp>
    </p:spTree>
    <p:extLst>
      <p:ext uri="{BB962C8B-B14F-4D97-AF65-F5344CB8AC3E}">
        <p14:creationId xmlns:p14="http://schemas.microsoft.com/office/powerpoint/2010/main" val="2597837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T3C01</a:t>
            </a:r>
            <a:endParaRPr lang="en-US" dirty="0"/>
          </a:p>
        </p:txBody>
      </p:sp>
      <p:sp>
        <p:nvSpPr>
          <p:cNvPr id="3" name="Content Placeholder 2"/>
          <p:cNvSpPr>
            <a:spLocks noGrp="1"/>
          </p:cNvSpPr>
          <p:nvPr>
            <p:ph idx="1"/>
          </p:nvPr>
        </p:nvSpPr>
        <p:spPr>
          <a:xfrm>
            <a:off x="457200" y="1600200"/>
            <a:ext cx="8229600" cy="4983162"/>
          </a:xfrm>
        </p:spPr>
        <p:txBody>
          <a:bodyPr/>
          <a:lstStyle/>
          <a:p>
            <a:pPr>
              <a:buFontTx/>
              <a:buNone/>
            </a:pPr>
            <a:r>
              <a:rPr lang="en-US" altLang="en-US" dirty="0"/>
              <a:t>Why are simplex UHF signals rarely heard beyond their radio horizon?</a:t>
            </a:r>
          </a:p>
          <a:p>
            <a:pPr>
              <a:buFontTx/>
              <a:buNone/>
            </a:pPr>
            <a:r>
              <a:rPr lang="en-US" altLang="en-US" dirty="0"/>
              <a:t>A. They are too weak to go very far</a:t>
            </a:r>
          </a:p>
          <a:p>
            <a:pPr>
              <a:buFontTx/>
              <a:buNone/>
            </a:pPr>
            <a:r>
              <a:rPr lang="en-US" altLang="en-US" dirty="0"/>
              <a:t>B. FCC regulations prohibit them from going more than 50 miles</a:t>
            </a:r>
          </a:p>
          <a:p>
            <a:pPr>
              <a:buFontTx/>
              <a:buNone/>
            </a:pPr>
            <a:r>
              <a:rPr lang="en-US" altLang="en-US" dirty="0"/>
              <a:t>C. UHF signals are usually not propagated by the ionosphere</a:t>
            </a:r>
          </a:p>
          <a:p>
            <a:pPr>
              <a:buFontTx/>
              <a:buNone/>
            </a:pPr>
            <a:r>
              <a:rPr lang="en-US" altLang="en-US" dirty="0"/>
              <a:t>D. UHF signals are absorbed by the ionospheric D region</a:t>
            </a:r>
          </a:p>
          <a:p>
            <a:pPr>
              <a:buFontTx/>
              <a:buNone/>
            </a:pPr>
            <a:endParaRPr lang="en-US" altLang="en-US" dirty="0"/>
          </a:p>
        </p:txBody>
      </p:sp>
    </p:spTree>
    <p:extLst>
      <p:ext uri="{BB962C8B-B14F-4D97-AF65-F5344CB8AC3E}">
        <p14:creationId xmlns:p14="http://schemas.microsoft.com/office/powerpoint/2010/main" val="297401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ontent Placeholder 2"/>
          <p:cNvSpPr>
            <a:spLocks noGrp="1"/>
          </p:cNvSpPr>
          <p:nvPr>
            <p:ph idx="1"/>
          </p:nvPr>
        </p:nvSpPr>
        <p:spPr/>
        <p:txBody>
          <a:bodyPr/>
          <a:lstStyle/>
          <a:p>
            <a:r>
              <a:rPr lang="fr-FR" altLang="en-US" b="1" dirty="0"/>
              <a:t>SUBELEMENT T3 – RADIO WAVE PROPAGATION – [3 Exam Questions - 3 Groups]</a:t>
            </a:r>
          </a:p>
          <a:p>
            <a:endParaRPr lang="en-US" altLang="en-US" b="1" dirty="0"/>
          </a:p>
          <a:p>
            <a:r>
              <a:rPr lang="en-US" altLang="en-US" b="1" dirty="0"/>
              <a:t>[3 Exam Questions - 3 Groups]</a:t>
            </a:r>
            <a:endParaRPr lang="en-US" altLang="en-US" dirty="0"/>
          </a:p>
        </p:txBody>
      </p:sp>
    </p:spTree>
    <p:extLst>
      <p:ext uri="{BB962C8B-B14F-4D97-AF65-F5344CB8AC3E}">
        <p14:creationId xmlns:p14="http://schemas.microsoft.com/office/powerpoint/2010/main" val="1007455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T3C01</a:t>
            </a:r>
            <a:endParaRPr lang="en-US" dirty="0"/>
          </a:p>
        </p:txBody>
      </p:sp>
      <p:sp>
        <p:nvSpPr>
          <p:cNvPr id="3" name="Content Placeholder 2"/>
          <p:cNvSpPr>
            <a:spLocks noGrp="1"/>
          </p:cNvSpPr>
          <p:nvPr>
            <p:ph idx="1"/>
          </p:nvPr>
        </p:nvSpPr>
        <p:spPr>
          <a:xfrm>
            <a:off x="457200" y="1600200"/>
            <a:ext cx="8382000" cy="4983162"/>
          </a:xfrm>
        </p:spPr>
        <p:txBody>
          <a:bodyPr/>
          <a:lstStyle/>
          <a:p>
            <a:pPr>
              <a:buFontTx/>
              <a:buNone/>
            </a:pPr>
            <a:r>
              <a:rPr lang="en-US" altLang="en-US" dirty="0"/>
              <a:t>Why are simplex UHF signals rarely heard beyond their radio horizon?</a:t>
            </a:r>
          </a:p>
          <a:p>
            <a:pPr>
              <a:buFontTx/>
              <a:buNone/>
            </a:pPr>
            <a:r>
              <a:rPr lang="en-US" altLang="en-US" dirty="0">
                <a:solidFill>
                  <a:schemeClr val="bg1">
                    <a:lumMod val="75000"/>
                  </a:schemeClr>
                </a:solidFill>
              </a:rPr>
              <a:t>A. They are too weak to go very far</a:t>
            </a:r>
          </a:p>
          <a:p>
            <a:pPr>
              <a:buFontTx/>
              <a:buNone/>
            </a:pPr>
            <a:r>
              <a:rPr lang="en-US" altLang="en-US" dirty="0">
                <a:solidFill>
                  <a:schemeClr val="bg1">
                    <a:lumMod val="75000"/>
                  </a:schemeClr>
                </a:solidFill>
              </a:rPr>
              <a:t>B. FCC regulations prohibit them from going more than 50 miles</a:t>
            </a:r>
          </a:p>
          <a:p>
            <a:pPr>
              <a:buFontTx/>
              <a:buNone/>
            </a:pPr>
            <a:r>
              <a:rPr lang="en-US" altLang="en-US" dirty="0"/>
              <a:t>C. UHF signals are usually not propagated by the ionosphere 		   </a:t>
            </a:r>
            <a:r>
              <a:rPr lang="en-US" altLang="en-US" dirty="0">
                <a:solidFill>
                  <a:srgbClr val="0033CC"/>
                </a:solidFill>
              </a:rPr>
              <a:t>(Not Reflected)</a:t>
            </a:r>
          </a:p>
          <a:p>
            <a:pPr>
              <a:buFontTx/>
              <a:buNone/>
            </a:pPr>
            <a:r>
              <a:rPr lang="en-US" altLang="en-US" dirty="0">
                <a:solidFill>
                  <a:schemeClr val="bg1">
                    <a:lumMod val="75000"/>
                  </a:schemeClr>
                </a:solidFill>
              </a:rPr>
              <a:t>D. UHF signals are absorbed by the ionospheric D region 	</a:t>
            </a:r>
            <a:r>
              <a:rPr lang="en-US" altLang="en-US" dirty="0">
                <a:solidFill>
                  <a:srgbClr val="0033CC"/>
                </a:solidFill>
              </a:rPr>
              <a:t>(See next Slide)</a:t>
            </a:r>
          </a:p>
          <a:p>
            <a:pPr>
              <a:buFontTx/>
              <a:buNone/>
            </a:pPr>
            <a:endParaRPr lang="en-US" altLang="en-US" dirty="0"/>
          </a:p>
        </p:txBody>
      </p:sp>
    </p:spTree>
    <p:extLst>
      <p:ext uri="{BB962C8B-B14F-4D97-AF65-F5344CB8AC3E}">
        <p14:creationId xmlns:p14="http://schemas.microsoft.com/office/powerpoint/2010/main" val="1201054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2816-4F8D-C01A-1F16-5D43DDAE5ABE}"/>
              </a:ext>
            </a:extLst>
          </p:cNvPr>
          <p:cNvSpPr>
            <a:spLocks noGrp="1"/>
          </p:cNvSpPr>
          <p:nvPr>
            <p:ph type="title"/>
          </p:nvPr>
        </p:nvSpPr>
        <p:spPr>
          <a:xfrm>
            <a:off x="457200" y="274638"/>
            <a:ext cx="8229600" cy="1477962"/>
          </a:xfrm>
        </p:spPr>
        <p:txBody>
          <a:bodyPr/>
          <a:lstStyle/>
          <a:p>
            <a:r>
              <a:rPr lang="en-US" sz="2800" dirty="0">
                <a:solidFill>
                  <a:srgbClr val="0033CC"/>
                </a:solidFill>
              </a:rPr>
              <a:t>Ionospheric sub-layers from night to day indicating their approximate altitudes. Lower frequency radio waves may reflect (skip) off some layers.</a:t>
            </a:r>
          </a:p>
        </p:txBody>
      </p:sp>
      <p:pic>
        <p:nvPicPr>
          <p:cNvPr id="6" name="Content Placeholder 5">
            <a:extLst>
              <a:ext uri="{FF2B5EF4-FFF2-40B4-BE49-F238E27FC236}">
                <a16:creationId xmlns:a16="http://schemas.microsoft.com/office/drawing/2014/main" id="{4D7B99EF-F6EB-254B-41E6-6C6AF3E6E02A}"/>
              </a:ext>
            </a:extLst>
          </p:cNvPr>
          <p:cNvPicPr>
            <a:picLocks noGrp="1" noChangeAspect="1"/>
          </p:cNvPicPr>
          <p:nvPr>
            <p:ph idx="1"/>
          </p:nvPr>
        </p:nvPicPr>
        <p:blipFill>
          <a:blip r:embed="rId2"/>
          <a:stretch>
            <a:fillRect/>
          </a:stretch>
        </p:blipFill>
        <p:spPr>
          <a:xfrm>
            <a:off x="237241" y="1950925"/>
            <a:ext cx="8449559" cy="4851896"/>
          </a:xfrm>
          <a:prstGeom prst="rect">
            <a:avLst/>
          </a:prstGeom>
        </p:spPr>
      </p:pic>
    </p:spTree>
    <p:extLst>
      <p:ext uri="{BB962C8B-B14F-4D97-AF65-F5344CB8AC3E}">
        <p14:creationId xmlns:p14="http://schemas.microsoft.com/office/powerpoint/2010/main" val="1005755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T3C02</a:t>
            </a:r>
            <a:endParaRPr lang="en-US" dirty="0"/>
          </a:p>
        </p:txBody>
      </p:sp>
      <p:sp>
        <p:nvSpPr>
          <p:cNvPr id="3" name="Content Placeholder 2"/>
          <p:cNvSpPr>
            <a:spLocks noGrp="1"/>
          </p:cNvSpPr>
          <p:nvPr>
            <p:ph idx="1"/>
          </p:nvPr>
        </p:nvSpPr>
        <p:spPr/>
        <p:txBody>
          <a:bodyPr/>
          <a:lstStyle/>
          <a:p>
            <a:pPr>
              <a:buFontTx/>
              <a:buNone/>
            </a:pPr>
            <a:r>
              <a:rPr lang="en-US" altLang="en-US" sz="3000" dirty="0"/>
              <a:t>What is a characteristic of HF communication compared with communications on VHF and higher frequencies?</a:t>
            </a:r>
          </a:p>
          <a:p>
            <a:pPr>
              <a:buFontTx/>
              <a:buNone/>
            </a:pPr>
            <a:r>
              <a:rPr lang="en-US" altLang="en-US" sz="3000" dirty="0"/>
              <a:t>A. HF antennas are generally smaller</a:t>
            </a:r>
          </a:p>
          <a:p>
            <a:pPr>
              <a:buFontTx/>
              <a:buNone/>
            </a:pPr>
            <a:r>
              <a:rPr lang="en-US" altLang="en-US" sz="3000" dirty="0"/>
              <a:t>B. HF accommodates wider bandwidth signals</a:t>
            </a:r>
          </a:p>
          <a:p>
            <a:pPr>
              <a:buFontTx/>
              <a:buNone/>
            </a:pPr>
            <a:r>
              <a:rPr lang="en-US" altLang="en-US" sz="3000" dirty="0"/>
              <a:t>C. Long-distance ionospheric propagation is far more common on HF</a:t>
            </a:r>
          </a:p>
          <a:p>
            <a:pPr>
              <a:buFontTx/>
              <a:buNone/>
            </a:pPr>
            <a:r>
              <a:rPr lang="en-US" altLang="en-US" sz="3000" dirty="0"/>
              <a:t>D. There is less atmospheric interference (static) on HF</a:t>
            </a:r>
          </a:p>
        </p:txBody>
      </p:sp>
    </p:spTree>
    <p:extLst>
      <p:ext uri="{BB962C8B-B14F-4D97-AF65-F5344CB8AC3E}">
        <p14:creationId xmlns:p14="http://schemas.microsoft.com/office/powerpoint/2010/main" val="3175275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T3C02</a:t>
            </a:r>
            <a:endParaRPr lang="en-US" dirty="0"/>
          </a:p>
        </p:txBody>
      </p:sp>
      <p:sp>
        <p:nvSpPr>
          <p:cNvPr id="3" name="Content Placeholder 2"/>
          <p:cNvSpPr>
            <a:spLocks noGrp="1"/>
          </p:cNvSpPr>
          <p:nvPr>
            <p:ph idx="1"/>
          </p:nvPr>
        </p:nvSpPr>
        <p:spPr>
          <a:xfrm>
            <a:off x="152400" y="1600200"/>
            <a:ext cx="8839200" cy="4525963"/>
          </a:xfrm>
        </p:spPr>
        <p:txBody>
          <a:bodyPr/>
          <a:lstStyle/>
          <a:p>
            <a:pPr>
              <a:buFontTx/>
              <a:buNone/>
            </a:pPr>
            <a:r>
              <a:rPr lang="en-US" altLang="en-US" sz="3000" dirty="0"/>
              <a:t>What is a characteristic of HF communication compared with communications on VHF and higher frequencies?</a:t>
            </a:r>
          </a:p>
          <a:p>
            <a:pPr>
              <a:buFontTx/>
              <a:buNone/>
            </a:pPr>
            <a:r>
              <a:rPr lang="en-US" altLang="en-US" sz="3000" dirty="0">
                <a:solidFill>
                  <a:schemeClr val="bg1">
                    <a:lumMod val="75000"/>
                  </a:schemeClr>
                </a:solidFill>
              </a:rPr>
              <a:t>A. HF antennas are generally smaller</a:t>
            </a:r>
          </a:p>
          <a:p>
            <a:pPr>
              <a:buFontTx/>
              <a:buNone/>
            </a:pPr>
            <a:r>
              <a:rPr lang="en-US" altLang="en-US" sz="3000" dirty="0">
                <a:solidFill>
                  <a:schemeClr val="bg1">
                    <a:lumMod val="75000"/>
                  </a:schemeClr>
                </a:solidFill>
              </a:rPr>
              <a:t>B. HF accommodates wider bandwidth signals</a:t>
            </a:r>
          </a:p>
          <a:p>
            <a:pPr>
              <a:buFontTx/>
              <a:buNone/>
            </a:pPr>
            <a:r>
              <a:rPr lang="en-US" altLang="en-US" sz="3000" dirty="0"/>
              <a:t>C. Long-distance ionospheric propagation is far more common on HF </a:t>
            </a:r>
            <a:r>
              <a:rPr lang="en-US" altLang="en-US" sz="2400" dirty="0">
                <a:solidFill>
                  <a:srgbClr val="0033CC"/>
                </a:solidFill>
              </a:rPr>
              <a:t>(HF can reflect off ionosphere)</a:t>
            </a:r>
          </a:p>
          <a:p>
            <a:pPr>
              <a:buFontTx/>
              <a:buNone/>
            </a:pPr>
            <a:r>
              <a:rPr lang="en-US" altLang="en-US" sz="3000" dirty="0">
                <a:solidFill>
                  <a:schemeClr val="bg1">
                    <a:lumMod val="75000"/>
                  </a:schemeClr>
                </a:solidFill>
              </a:rPr>
              <a:t>D. There is less atmospheric interference (static) on HF</a:t>
            </a:r>
          </a:p>
        </p:txBody>
      </p:sp>
    </p:spTree>
    <p:extLst>
      <p:ext uri="{BB962C8B-B14F-4D97-AF65-F5344CB8AC3E}">
        <p14:creationId xmlns:p14="http://schemas.microsoft.com/office/powerpoint/2010/main" val="1559154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T3C03</a:t>
            </a:r>
            <a:endParaRPr lang="en-US" dirty="0"/>
          </a:p>
        </p:txBody>
      </p:sp>
      <p:sp>
        <p:nvSpPr>
          <p:cNvPr id="3" name="Content Placeholder 2"/>
          <p:cNvSpPr>
            <a:spLocks noGrp="1"/>
          </p:cNvSpPr>
          <p:nvPr>
            <p:ph idx="1"/>
          </p:nvPr>
        </p:nvSpPr>
        <p:spPr>
          <a:xfrm>
            <a:off x="228600" y="1143000"/>
            <a:ext cx="8915400" cy="5029200"/>
          </a:xfrm>
        </p:spPr>
        <p:txBody>
          <a:bodyPr/>
          <a:lstStyle/>
          <a:p>
            <a:pPr>
              <a:buFontTx/>
              <a:buNone/>
            </a:pPr>
            <a:r>
              <a:rPr lang="en-US" altLang="en-US" sz="3000" dirty="0"/>
              <a:t>What is a characteristic of VHF signals received via auroral backscatter?</a:t>
            </a:r>
          </a:p>
          <a:p>
            <a:pPr>
              <a:buFontTx/>
              <a:buNone/>
            </a:pPr>
            <a:r>
              <a:rPr lang="en-US" altLang="en-US" sz="3000" dirty="0"/>
              <a:t>A. They are often received from 10,000 miles or more</a:t>
            </a:r>
          </a:p>
          <a:p>
            <a:pPr>
              <a:buFontTx/>
              <a:buNone/>
            </a:pPr>
            <a:r>
              <a:rPr lang="en-US" altLang="en-US" sz="3000" dirty="0"/>
              <a:t>B. They are distorted and signal strength varies considerably</a:t>
            </a:r>
          </a:p>
          <a:p>
            <a:pPr>
              <a:buFontTx/>
              <a:buNone/>
            </a:pPr>
            <a:r>
              <a:rPr lang="en-US" altLang="en-US" sz="3000" dirty="0"/>
              <a:t>C. They occur only during winter nighttime hours</a:t>
            </a:r>
          </a:p>
          <a:p>
            <a:pPr>
              <a:buFontTx/>
              <a:buNone/>
            </a:pPr>
            <a:r>
              <a:rPr lang="en-US" altLang="en-US" sz="3000" dirty="0"/>
              <a:t>D. They are generally strongest when your antenna is aimed west</a:t>
            </a:r>
          </a:p>
        </p:txBody>
      </p:sp>
    </p:spTree>
    <p:extLst>
      <p:ext uri="{BB962C8B-B14F-4D97-AF65-F5344CB8AC3E}">
        <p14:creationId xmlns:p14="http://schemas.microsoft.com/office/powerpoint/2010/main" val="3188888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T3C03</a:t>
            </a:r>
            <a:endParaRPr lang="en-US" dirty="0"/>
          </a:p>
        </p:txBody>
      </p:sp>
      <p:sp>
        <p:nvSpPr>
          <p:cNvPr id="3" name="Content Placeholder 2"/>
          <p:cNvSpPr>
            <a:spLocks noGrp="1"/>
          </p:cNvSpPr>
          <p:nvPr>
            <p:ph idx="1"/>
          </p:nvPr>
        </p:nvSpPr>
        <p:spPr>
          <a:xfrm>
            <a:off x="228600" y="1143000"/>
            <a:ext cx="8763000" cy="5181600"/>
          </a:xfrm>
        </p:spPr>
        <p:txBody>
          <a:bodyPr/>
          <a:lstStyle/>
          <a:p>
            <a:pPr>
              <a:buFontTx/>
              <a:buNone/>
            </a:pPr>
            <a:r>
              <a:rPr lang="en-US" altLang="en-US" sz="3000" dirty="0"/>
              <a:t>What is a characteristic of VHF signals received via auroral backscatter?</a:t>
            </a:r>
          </a:p>
          <a:p>
            <a:pPr>
              <a:buFontTx/>
              <a:buNone/>
            </a:pPr>
            <a:r>
              <a:rPr lang="en-US" altLang="en-US" sz="3000" dirty="0">
                <a:solidFill>
                  <a:schemeClr val="bg1">
                    <a:lumMod val="75000"/>
                  </a:schemeClr>
                </a:solidFill>
              </a:rPr>
              <a:t>A. They are often received from 10,000 miles or more</a:t>
            </a:r>
          </a:p>
          <a:p>
            <a:pPr>
              <a:buFontTx/>
              <a:buNone/>
            </a:pPr>
            <a:r>
              <a:rPr lang="en-US" altLang="en-US" sz="3000" dirty="0"/>
              <a:t>B. They are distorted and signal strength varies considerably</a:t>
            </a:r>
          </a:p>
          <a:p>
            <a:pPr>
              <a:buFontTx/>
              <a:buNone/>
            </a:pPr>
            <a:r>
              <a:rPr lang="en-US" altLang="en-US" sz="3000" dirty="0">
                <a:solidFill>
                  <a:schemeClr val="bg1">
                    <a:lumMod val="75000"/>
                  </a:schemeClr>
                </a:solidFill>
              </a:rPr>
              <a:t>C. They occur only during winter nighttime hours</a:t>
            </a:r>
          </a:p>
          <a:p>
            <a:pPr>
              <a:buFontTx/>
              <a:buNone/>
            </a:pPr>
            <a:r>
              <a:rPr lang="en-US" altLang="en-US" sz="3000" dirty="0">
                <a:solidFill>
                  <a:schemeClr val="bg1">
                    <a:lumMod val="75000"/>
                  </a:schemeClr>
                </a:solidFill>
              </a:rPr>
              <a:t>D. They are generally strongest when your antenna is aimed west</a:t>
            </a:r>
          </a:p>
          <a:p>
            <a:pPr>
              <a:buFontTx/>
              <a:buNone/>
            </a:pPr>
            <a:r>
              <a:rPr lang="en-US" altLang="en-US" sz="3000" dirty="0">
                <a:solidFill>
                  <a:srgbClr val="0033CC"/>
                </a:solidFill>
              </a:rPr>
              <a:t>Backscatter is the scattering (reflecting) of waves back towards where it came from.</a:t>
            </a:r>
          </a:p>
        </p:txBody>
      </p:sp>
    </p:spTree>
    <p:extLst>
      <p:ext uri="{BB962C8B-B14F-4D97-AF65-F5344CB8AC3E}">
        <p14:creationId xmlns:p14="http://schemas.microsoft.com/office/powerpoint/2010/main" val="472219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T3C04</a:t>
            </a:r>
            <a:endParaRPr lang="en-US" dirty="0"/>
          </a:p>
        </p:txBody>
      </p:sp>
      <p:sp>
        <p:nvSpPr>
          <p:cNvPr id="3" name="Content Placeholder 2"/>
          <p:cNvSpPr>
            <a:spLocks noGrp="1"/>
          </p:cNvSpPr>
          <p:nvPr>
            <p:ph idx="1"/>
          </p:nvPr>
        </p:nvSpPr>
        <p:spPr>
          <a:xfrm>
            <a:off x="457200" y="1600200"/>
            <a:ext cx="8382000" cy="4525963"/>
          </a:xfrm>
        </p:spPr>
        <p:txBody>
          <a:bodyPr/>
          <a:lstStyle/>
          <a:p>
            <a:pPr>
              <a:buFontTx/>
              <a:buNone/>
            </a:pPr>
            <a:r>
              <a:rPr lang="en-US" altLang="en-US" dirty="0"/>
              <a:t>Which of the following types of propagation is most commonly associated with occasional strong signals on the 10, 6, and 2 meter bands from beyond the radio horizon?</a:t>
            </a:r>
          </a:p>
          <a:p>
            <a:pPr>
              <a:buFontTx/>
              <a:buNone/>
            </a:pPr>
            <a:r>
              <a:rPr lang="en-US" altLang="en-US" dirty="0"/>
              <a:t>A. Backscatter</a:t>
            </a:r>
          </a:p>
          <a:p>
            <a:pPr>
              <a:buFontTx/>
              <a:buNone/>
            </a:pPr>
            <a:r>
              <a:rPr lang="en-US" altLang="en-US" dirty="0"/>
              <a:t>B. Sporadic E</a:t>
            </a:r>
          </a:p>
          <a:p>
            <a:pPr>
              <a:buFontTx/>
              <a:buNone/>
            </a:pPr>
            <a:r>
              <a:rPr lang="en-US" altLang="en-US" dirty="0"/>
              <a:t>C. D region absorption</a:t>
            </a:r>
          </a:p>
          <a:p>
            <a:pPr>
              <a:buFontTx/>
              <a:buNone/>
            </a:pPr>
            <a:r>
              <a:rPr lang="en-US" altLang="en-US" dirty="0"/>
              <a:t>D. Gray-line propagation</a:t>
            </a:r>
          </a:p>
        </p:txBody>
      </p:sp>
    </p:spTree>
    <p:extLst>
      <p:ext uri="{BB962C8B-B14F-4D97-AF65-F5344CB8AC3E}">
        <p14:creationId xmlns:p14="http://schemas.microsoft.com/office/powerpoint/2010/main" val="643413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T3C04</a:t>
            </a:r>
            <a:endParaRPr lang="en-US" dirty="0"/>
          </a:p>
        </p:txBody>
      </p:sp>
      <p:sp>
        <p:nvSpPr>
          <p:cNvPr id="3" name="Content Placeholder 2"/>
          <p:cNvSpPr>
            <a:spLocks noGrp="1"/>
          </p:cNvSpPr>
          <p:nvPr>
            <p:ph idx="1"/>
          </p:nvPr>
        </p:nvSpPr>
        <p:spPr>
          <a:xfrm>
            <a:off x="457200" y="1600200"/>
            <a:ext cx="8382000" cy="4525963"/>
          </a:xfrm>
        </p:spPr>
        <p:txBody>
          <a:bodyPr/>
          <a:lstStyle/>
          <a:p>
            <a:pPr>
              <a:buFontTx/>
              <a:buNone/>
            </a:pPr>
            <a:r>
              <a:rPr lang="en-US" altLang="en-US" dirty="0"/>
              <a:t>Which of the following types of propagation is most commonly associated with occasional strong signals on the 10, 6, and 2 meter bands from beyond the radio horizon?</a:t>
            </a:r>
          </a:p>
          <a:p>
            <a:pPr>
              <a:buFontTx/>
              <a:buNone/>
            </a:pPr>
            <a:r>
              <a:rPr lang="en-US" altLang="en-US" dirty="0">
                <a:solidFill>
                  <a:schemeClr val="bg1">
                    <a:lumMod val="75000"/>
                  </a:schemeClr>
                </a:solidFill>
              </a:rPr>
              <a:t>A. Backscatter</a:t>
            </a:r>
          </a:p>
          <a:p>
            <a:pPr>
              <a:buFontTx/>
              <a:buNone/>
            </a:pPr>
            <a:r>
              <a:rPr lang="en-US" altLang="en-US" dirty="0"/>
              <a:t>B. Sporadic E</a:t>
            </a:r>
          </a:p>
          <a:p>
            <a:pPr>
              <a:buFontTx/>
              <a:buNone/>
            </a:pPr>
            <a:r>
              <a:rPr lang="en-US" altLang="en-US" dirty="0">
                <a:solidFill>
                  <a:schemeClr val="bg1">
                    <a:lumMod val="75000"/>
                  </a:schemeClr>
                </a:solidFill>
              </a:rPr>
              <a:t>C. D region absorption</a:t>
            </a:r>
          </a:p>
          <a:p>
            <a:pPr>
              <a:buFontTx/>
              <a:buNone/>
            </a:pPr>
            <a:r>
              <a:rPr lang="en-US" altLang="en-US" dirty="0">
                <a:solidFill>
                  <a:schemeClr val="bg1">
                    <a:lumMod val="75000"/>
                  </a:schemeClr>
                </a:solidFill>
              </a:rPr>
              <a:t>D. Gray-line propagation</a:t>
            </a:r>
          </a:p>
          <a:p>
            <a:pPr>
              <a:buFontTx/>
              <a:buNone/>
            </a:pPr>
            <a:r>
              <a:rPr lang="en-US" altLang="en-US" dirty="0">
                <a:solidFill>
                  <a:schemeClr val="bg1">
                    <a:lumMod val="75000"/>
                  </a:schemeClr>
                </a:solidFill>
              </a:rPr>
              <a:t>						</a:t>
            </a:r>
            <a:r>
              <a:rPr lang="en-US" altLang="en-US" dirty="0">
                <a:solidFill>
                  <a:srgbClr val="0033CC"/>
                </a:solidFill>
              </a:rPr>
              <a:t>(See next slide)</a:t>
            </a:r>
          </a:p>
        </p:txBody>
      </p:sp>
    </p:spTree>
    <p:extLst>
      <p:ext uri="{BB962C8B-B14F-4D97-AF65-F5344CB8AC3E}">
        <p14:creationId xmlns:p14="http://schemas.microsoft.com/office/powerpoint/2010/main" val="350362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802B-F42E-9A23-2AAD-259CEFB9EB91}"/>
              </a:ext>
            </a:extLst>
          </p:cNvPr>
          <p:cNvSpPr>
            <a:spLocks noGrp="1"/>
          </p:cNvSpPr>
          <p:nvPr>
            <p:ph type="title"/>
          </p:nvPr>
        </p:nvSpPr>
        <p:spPr>
          <a:xfrm>
            <a:off x="152400" y="274638"/>
            <a:ext cx="8839200" cy="2164336"/>
          </a:xfrm>
        </p:spPr>
        <p:txBody>
          <a:bodyPr/>
          <a:lstStyle/>
          <a:p>
            <a:r>
              <a:rPr lang="en-US" sz="2800" dirty="0">
                <a:solidFill>
                  <a:srgbClr val="0033CC"/>
                </a:solidFill>
              </a:rPr>
              <a:t>Sporadic E </a:t>
            </a:r>
            <a:r>
              <a:rPr lang="en-US" sz="2800" b="1" dirty="0">
                <a:solidFill>
                  <a:srgbClr val="0033CC"/>
                </a:solidFill>
              </a:rPr>
              <a:t>is an unusual form of radio propagation </a:t>
            </a:r>
            <a:r>
              <a:rPr lang="en-US" sz="2800" dirty="0">
                <a:solidFill>
                  <a:srgbClr val="0033CC"/>
                </a:solidFill>
              </a:rPr>
              <a:t>using characteristics of the Earth's ionosphere. Whereas most forms of skywave propagation use the normal ionization properties of the ionosphere</a:t>
            </a:r>
            <a:endParaRPr lang="en-US" sz="5400" dirty="0">
              <a:solidFill>
                <a:srgbClr val="0033CC"/>
              </a:solidFill>
            </a:endParaRPr>
          </a:p>
        </p:txBody>
      </p:sp>
      <p:pic>
        <p:nvPicPr>
          <p:cNvPr id="4" name="Content Placeholder 3">
            <a:extLst>
              <a:ext uri="{FF2B5EF4-FFF2-40B4-BE49-F238E27FC236}">
                <a16:creationId xmlns:a16="http://schemas.microsoft.com/office/drawing/2014/main" id="{C82EFE46-8402-BBBA-62D4-516B23BFC0BA}"/>
              </a:ext>
            </a:extLst>
          </p:cNvPr>
          <p:cNvPicPr>
            <a:picLocks noGrp="1" noChangeAspect="1"/>
          </p:cNvPicPr>
          <p:nvPr>
            <p:ph idx="1"/>
          </p:nvPr>
        </p:nvPicPr>
        <p:blipFill>
          <a:blip r:embed="rId2"/>
          <a:stretch>
            <a:fillRect/>
          </a:stretch>
        </p:blipFill>
        <p:spPr>
          <a:xfrm>
            <a:off x="15766" y="2438974"/>
            <a:ext cx="8351838" cy="4175919"/>
          </a:xfrm>
          <a:prstGeom prst="rect">
            <a:avLst/>
          </a:prstGeom>
        </p:spPr>
      </p:pic>
    </p:spTree>
    <p:extLst>
      <p:ext uri="{BB962C8B-B14F-4D97-AF65-F5344CB8AC3E}">
        <p14:creationId xmlns:p14="http://schemas.microsoft.com/office/powerpoint/2010/main" val="317173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T3C05</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dirty="0"/>
              <a:t>Which of the following effects may allow radio signals to travel beyond obstructions between the transmitting and receiving stations?</a:t>
            </a:r>
          </a:p>
          <a:p>
            <a:pPr>
              <a:buFontTx/>
              <a:buNone/>
            </a:pPr>
            <a:r>
              <a:rPr lang="en-US" altLang="en-US" dirty="0"/>
              <a:t>A. Knife-edge diffraction</a:t>
            </a:r>
          </a:p>
          <a:p>
            <a:pPr>
              <a:buFontTx/>
              <a:buNone/>
            </a:pPr>
            <a:r>
              <a:rPr lang="en-US" altLang="en-US" dirty="0"/>
              <a:t>B. Faraday rotation</a:t>
            </a:r>
          </a:p>
          <a:p>
            <a:pPr>
              <a:buFontTx/>
              <a:buNone/>
            </a:pPr>
            <a:r>
              <a:rPr lang="en-US" altLang="en-US" dirty="0"/>
              <a:t>C. Quantum tunneling</a:t>
            </a:r>
          </a:p>
          <a:p>
            <a:pPr>
              <a:buFontTx/>
              <a:buNone/>
            </a:pPr>
            <a:r>
              <a:rPr lang="en-US" altLang="en-US" dirty="0"/>
              <a:t>D. Doppler shift</a:t>
            </a:r>
          </a:p>
        </p:txBody>
      </p:sp>
    </p:spTree>
    <p:extLst>
      <p:ext uri="{BB962C8B-B14F-4D97-AF65-F5344CB8AC3E}">
        <p14:creationId xmlns:p14="http://schemas.microsoft.com/office/powerpoint/2010/main" val="375862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Content Placeholder 2"/>
          <p:cNvSpPr>
            <a:spLocks noGrp="1"/>
          </p:cNvSpPr>
          <p:nvPr>
            <p:ph idx="1"/>
          </p:nvPr>
        </p:nvSpPr>
        <p:spPr/>
        <p:txBody>
          <a:bodyPr/>
          <a:lstStyle/>
          <a:p>
            <a:endParaRPr lang="en-US" altLang="en-US" dirty="0"/>
          </a:p>
          <a:p>
            <a:r>
              <a:rPr lang="en-US" altLang="en-US" b="1" dirty="0"/>
              <a:t>T3A - Radio wave characteristics: how a radio signal travels, fading, multipath, polarization, wavelength vs absorption; Antenna orientation</a:t>
            </a:r>
          </a:p>
          <a:p>
            <a:endParaRPr lang="en-US" altLang="en-US" b="1" dirty="0"/>
          </a:p>
          <a:p>
            <a:r>
              <a:rPr lang="en-US" altLang="en-US" b="1" dirty="0"/>
              <a:t>#10 of 35</a:t>
            </a:r>
          </a:p>
        </p:txBody>
      </p:sp>
    </p:spTree>
    <p:extLst>
      <p:ext uri="{BB962C8B-B14F-4D97-AF65-F5344CB8AC3E}">
        <p14:creationId xmlns:p14="http://schemas.microsoft.com/office/powerpoint/2010/main" val="1319649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37413-88C0-3B01-DE10-26411A212CC4}"/>
              </a:ext>
            </a:extLst>
          </p:cNvPr>
          <p:cNvPicPr>
            <a:picLocks noChangeAspect="1"/>
          </p:cNvPicPr>
          <p:nvPr/>
        </p:nvPicPr>
        <p:blipFill>
          <a:blip r:embed="rId2"/>
          <a:stretch>
            <a:fillRect/>
          </a:stretch>
        </p:blipFill>
        <p:spPr>
          <a:xfrm>
            <a:off x="2743200" y="3843789"/>
            <a:ext cx="6238876" cy="2823711"/>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T3C05</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dirty="0"/>
              <a:t>Which of the following effects may allow radio signals to travel beyond obstructions between the transmitting and receiving stations?</a:t>
            </a:r>
          </a:p>
          <a:p>
            <a:pPr>
              <a:buFontTx/>
              <a:buNone/>
            </a:pPr>
            <a:r>
              <a:rPr lang="en-US" altLang="en-US" dirty="0"/>
              <a:t>A. Knife-edge diffraction</a:t>
            </a:r>
          </a:p>
          <a:p>
            <a:pPr>
              <a:buFontTx/>
              <a:buNone/>
            </a:pPr>
            <a:r>
              <a:rPr lang="en-US" altLang="en-US" dirty="0">
                <a:solidFill>
                  <a:schemeClr val="bg1">
                    <a:lumMod val="75000"/>
                  </a:schemeClr>
                </a:solidFill>
              </a:rPr>
              <a:t>B. Faraday rotation</a:t>
            </a:r>
          </a:p>
          <a:p>
            <a:pPr>
              <a:buFontTx/>
              <a:buNone/>
            </a:pPr>
            <a:r>
              <a:rPr lang="en-US" altLang="en-US" dirty="0">
                <a:solidFill>
                  <a:schemeClr val="bg1">
                    <a:lumMod val="75000"/>
                  </a:schemeClr>
                </a:solidFill>
              </a:rPr>
              <a:t>C. Quantum tunneling</a:t>
            </a:r>
          </a:p>
          <a:p>
            <a:pPr>
              <a:buFontTx/>
              <a:buNone/>
            </a:pPr>
            <a:r>
              <a:rPr lang="en-US" altLang="en-US" dirty="0">
                <a:solidFill>
                  <a:schemeClr val="bg1">
                    <a:lumMod val="75000"/>
                  </a:schemeClr>
                </a:solidFill>
              </a:rPr>
              <a:t>D. Doppler shift</a:t>
            </a:r>
          </a:p>
        </p:txBody>
      </p:sp>
    </p:spTree>
    <p:extLst>
      <p:ext uri="{BB962C8B-B14F-4D97-AF65-F5344CB8AC3E}">
        <p14:creationId xmlns:p14="http://schemas.microsoft.com/office/powerpoint/2010/main" val="262619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T3C06</a:t>
            </a:r>
            <a:endParaRPr lang="en-US" dirty="0"/>
          </a:p>
        </p:txBody>
      </p:sp>
      <p:sp>
        <p:nvSpPr>
          <p:cNvPr id="3" name="Content Placeholder 2"/>
          <p:cNvSpPr>
            <a:spLocks noGrp="1"/>
          </p:cNvSpPr>
          <p:nvPr>
            <p:ph idx="1"/>
          </p:nvPr>
        </p:nvSpPr>
        <p:spPr>
          <a:xfrm>
            <a:off x="0" y="1066800"/>
            <a:ext cx="8229600" cy="4953000"/>
          </a:xfrm>
        </p:spPr>
        <p:txBody>
          <a:bodyPr/>
          <a:lstStyle/>
          <a:p>
            <a:pPr>
              <a:buFontTx/>
              <a:buNone/>
            </a:pPr>
            <a:r>
              <a:rPr lang="en-US" altLang="en-US" dirty="0"/>
              <a:t>What type of propagation is responsible for allowing over-the-horizon VHF and UHF communications to ranges of approximately 300 miles on a regular basis?</a:t>
            </a:r>
          </a:p>
          <a:p>
            <a:pPr>
              <a:buFontTx/>
              <a:buNone/>
            </a:pPr>
            <a:r>
              <a:rPr lang="en-US" altLang="en-US" dirty="0"/>
              <a:t>A. Tropospheric ducting</a:t>
            </a:r>
          </a:p>
          <a:p>
            <a:pPr>
              <a:buFontTx/>
              <a:buNone/>
            </a:pPr>
            <a:r>
              <a:rPr lang="en-US" altLang="en-US" dirty="0"/>
              <a:t>B. D region refraction</a:t>
            </a:r>
          </a:p>
          <a:p>
            <a:pPr>
              <a:buFontTx/>
              <a:buNone/>
            </a:pPr>
            <a:r>
              <a:rPr lang="en-US" altLang="en-US" dirty="0"/>
              <a:t>C. F2 region refraction</a:t>
            </a:r>
          </a:p>
          <a:p>
            <a:pPr>
              <a:buFontTx/>
              <a:buNone/>
            </a:pPr>
            <a:r>
              <a:rPr lang="en-US" altLang="en-US" dirty="0"/>
              <a:t>D. Faraday rotation</a:t>
            </a:r>
          </a:p>
        </p:txBody>
      </p:sp>
    </p:spTree>
    <p:extLst>
      <p:ext uri="{BB962C8B-B14F-4D97-AF65-F5344CB8AC3E}">
        <p14:creationId xmlns:p14="http://schemas.microsoft.com/office/powerpoint/2010/main" val="1362786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FF7B6-ABAB-0A8C-E5BC-D49655808AC7}"/>
              </a:ext>
            </a:extLst>
          </p:cNvPr>
          <p:cNvPicPr>
            <a:picLocks noChangeAspect="1"/>
          </p:cNvPicPr>
          <p:nvPr/>
        </p:nvPicPr>
        <p:blipFill>
          <a:blip r:embed="rId2"/>
          <a:stretch>
            <a:fillRect/>
          </a:stretch>
        </p:blipFill>
        <p:spPr>
          <a:xfrm>
            <a:off x="3623733" y="3706210"/>
            <a:ext cx="5520267" cy="3105150"/>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T3C06</a:t>
            </a:r>
            <a:endParaRPr lang="en-US" dirty="0"/>
          </a:p>
        </p:txBody>
      </p:sp>
      <p:sp>
        <p:nvSpPr>
          <p:cNvPr id="3" name="Content Placeholder 2"/>
          <p:cNvSpPr>
            <a:spLocks noGrp="1"/>
          </p:cNvSpPr>
          <p:nvPr>
            <p:ph idx="1"/>
          </p:nvPr>
        </p:nvSpPr>
        <p:spPr>
          <a:xfrm>
            <a:off x="0" y="1219200"/>
            <a:ext cx="8229600" cy="4953000"/>
          </a:xfrm>
        </p:spPr>
        <p:txBody>
          <a:bodyPr/>
          <a:lstStyle/>
          <a:p>
            <a:pPr>
              <a:buFontTx/>
              <a:buNone/>
            </a:pPr>
            <a:r>
              <a:rPr lang="en-US" altLang="en-US" dirty="0"/>
              <a:t>What type of propagation is responsible for allowing over-the-horizon VHF and UHF communications to ranges of approximately 300 miles on a regular basis?</a:t>
            </a:r>
          </a:p>
          <a:p>
            <a:pPr>
              <a:buFontTx/>
              <a:buNone/>
            </a:pPr>
            <a:r>
              <a:rPr lang="en-US" altLang="en-US" dirty="0"/>
              <a:t>A. Tropospheric ducting</a:t>
            </a:r>
          </a:p>
          <a:p>
            <a:pPr>
              <a:buFontTx/>
              <a:buNone/>
            </a:pPr>
            <a:r>
              <a:rPr lang="en-US" altLang="en-US" dirty="0">
                <a:solidFill>
                  <a:schemeClr val="bg1">
                    <a:lumMod val="75000"/>
                  </a:schemeClr>
                </a:solidFill>
              </a:rPr>
              <a:t>B. D region refraction</a:t>
            </a:r>
          </a:p>
          <a:p>
            <a:pPr>
              <a:buFontTx/>
              <a:buNone/>
            </a:pPr>
            <a:r>
              <a:rPr lang="en-US" altLang="en-US" dirty="0">
                <a:solidFill>
                  <a:schemeClr val="bg1">
                    <a:lumMod val="75000"/>
                  </a:schemeClr>
                </a:solidFill>
              </a:rPr>
              <a:t>C. F2 region refraction</a:t>
            </a:r>
          </a:p>
          <a:p>
            <a:pPr>
              <a:buFontTx/>
              <a:buNone/>
            </a:pPr>
            <a:r>
              <a:rPr lang="en-US" altLang="en-US" dirty="0">
                <a:solidFill>
                  <a:schemeClr val="bg1">
                    <a:lumMod val="75000"/>
                  </a:schemeClr>
                </a:solidFill>
              </a:rPr>
              <a:t>D. Faraday rotation</a:t>
            </a:r>
          </a:p>
        </p:txBody>
      </p:sp>
    </p:spTree>
    <p:extLst>
      <p:ext uri="{BB962C8B-B14F-4D97-AF65-F5344CB8AC3E}">
        <p14:creationId xmlns:p14="http://schemas.microsoft.com/office/powerpoint/2010/main" val="367684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T3C07</a:t>
            </a:r>
            <a:endParaRPr lang="en-US" dirty="0"/>
          </a:p>
        </p:txBody>
      </p:sp>
      <p:sp>
        <p:nvSpPr>
          <p:cNvPr id="3" name="Content Placeholder 2"/>
          <p:cNvSpPr>
            <a:spLocks noGrp="1"/>
          </p:cNvSpPr>
          <p:nvPr>
            <p:ph idx="1"/>
          </p:nvPr>
        </p:nvSpPr>
        <p:spPr>
          <a:xfrm>
            <a:off x="228600" y="1166018"/>
            <a:ext cx="8229600" cy="4525963"/>
          </a:xfrm>
        </p:spPr>
        <p:txBody>
          <a:bodyPr/>
          <a:lstStyle/>
          <a:p>
            <a:pPr>
              <a:buFontTx/>
              <a:buNone/>
            </a:pPr>
            <a:r>
              <a:rPr lang="en-US" altLang="en-US" dirty="0"/>
              <a:t>What band is best suited for communicating via meteor scatter?</a:t>
            </a:r>
          </a:p>
          <a:p>
            <a:pPr>
              <a:buFontTx/>
              <a:buNone/>
            </a:pPr>
            <a:r>
              <a:rPr lang="en-US" altLang="en-US" dirty="0"/>
              <a:t>A. 33 centimeters</a:t>
            </a:r>
          </a:p>
          <a:p>
            <a:pPr>
              <a:buFontTx/>
              <a:buNone/>
            </a:pPr>
            <a:r>
              <a:rPr lang="en-US" altLang="en-US" dirty="0"/>
              <a:t>B. 6 meters</a:t>
            </a:r>
          </a:p>
          <a:p>
            <a:pPr>
              <a:buFontTx/>
              <a:buNone/>
            </a:pPr>
            <a:r>
              <a:rPr lang="en-US" altLang="en-US" dirty="0"/>
              <a:t>C. 2 meters</a:t>
            </a:r>
          </a:p>
          <a:p>
            <a:pPr>
              <a:buFontTx/>
              <a:buNone/>
            </a:pPr>
            <a:r>
              <a:rPr lang="en-US" altLang="en-US" dirty="0"/>
              <a:t>D. 70 centimeters</a:t>
            </a:r>
          </a:p>
        </p:txBody>
      </p:sp>
    </p:spTree>
    <p:extLst>
      <p:ext uri="{BB962C8B-B14F-4D97-AF65-F5344CB8AC3E}">
        <p14:creationId xmlns:p14="http://schemas.microsoft.com/office/powerpoint/2010/main" val="1151119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174D9-E30B-8CE4-101B-B142F08B0258}"/>
              </a:ext>
            </a:extLst>
          </p:cNvPr>
          <p:cNvPicPr>
            <a:picLocks noChangeAspect="1"/>
          </p:cNvPicPr>
          <p:nvPr/>
        </p:nvPicPr>
        <p:blipFill>
          <a:blip r:embed="rId2"/>
          <a:stretch>
            <a:fillRect/>
          </a:stretch>
        </p:blipFill>
        <p:spPr>
          <a:xfrm>
            <a:off x="2552340" y="2865384"/>
            <a:ext cx="6591660" cy="3306816"/>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T3C07</a:t>
            </a:r>
            <a:endParaRPr lang="en-US" dirty="0"/>
          </a:p>
        </p:txBody>
      </p:sp>
      <p:sp>
        <p:nvSpPr>
          <p:cNvPr id="3" name="Content Placeholder 2"/>
          <p:cNvSpPr>
            <a:spLocks noGrp="1"/>
          </p:cNvSpPr>
          <p:nvPr>
            <p:ph idx="1"/>
          </p:nvPr>
        </p:nvSpPr>
        <p:spPr>
          <a:xfrm>
            <a:off x="152400" y="1166018"/>
            <a:ext cx="8229600" cy="4525963"/>
          </a:xfrm>
        </p:spPr>
        <p:txBody>
          <a:bodyPr/>
          <a:lstStyle/>
          <a:p>
            <a:pPr>
              <a:buFontTx/>
              <a:buNone/>
            </a:pPr>
            <a:r>
              <a:rPr lang="en-US" altLang="en-US" dirty="0"/>
              <a:t>What band is best suited for communicating via meteor scatter?</a:t>
            </a:r>
          </a:p>
          <a:p>
            <a:pPr>
              <a:buFontTx/>
              <a:buNone/>
            </a:pPr>
            <a:r>
              <a:rPr lang="en-US" altLang="en-US" dirty="0">
                <a:solidFill>
                  <a:schemeClr val="bg1">
                    <a:lumMod val="75000"/>
                  </a:schemeClr>
                </a:solidFill>
              </a:rPr>
              <a:t>A. 33 centimeters</a:t>
            </a:r>
          </a:p>
          <a:p>
            <a:pPr>
              <a:buFontTx/>
              <a:buNone/>
            </a:pPr>
            <a:r>
              <a:rPr lang="en-US" altLang="en-US" dirty="0"/>
              <a:t>B. 6 meters</a:t>
            </a:r>
          </a:p>
          <a:p>
            <a:pPr>
              <a:buFontTx/>
              <a:buNone/>
            </a:pPr>
            <a:r>
              <a:rPr lang="en-US" altLang="en-US" dirty="0">
                <a:solidFill>
                  <a:schemeClr val="bg1">
                    <a:lumMod val="75000"/>
                  </a:schemeClr>
                </a:solidFill>
              </a:rPr>
              <a:t>C. 2 meters</a:t>
            </a:r>
          </a:p>
          <a:p>
            <a:pPr>
              <a:buFontTx/>
              <a:buNone/>
            </a:pPr>
            <a:r>
              <a:rPr lang="en-US" altLang="en-US" dirty="0">
                <a:solidFill>
                  <a:schemeClr val="bg1">
                    <a:lumMod val="75000"/>
                  </a:schemeClr>
                </a:solidFill>
              </a:rPr>
              <a:t>D. 70 centimeters</a:t>
            </a:r>
          </a:p>
        </p:txBody>
      </p:sp>
    </p:spTree>
    <p:extLst>
      <p:ext uri="{BB962C8B-B14F-4D97-AF65-F5344CB8AC3E}">
        <p14:creationId xmlns:p14="http://schemas.microsoft.com/office/powerpoint/2010/main" val="4038581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T3C08</a:t>
            </a:r>
            <a:endParaRPr lang="en-US" dirty="0"/>
          </a:p>
        </p:txBody>
      </p:sp>
      <p:sp>
        <p:nvSpPr>
          <p:cNvPr id="3" name="Content Placeholder 2"/>
          <p:cNvSpPr>
            <a:spLocks noGrp="1"/>
          </p:cNvSpPr>
          <p:nvPr>
            <p:ph idx="1"/>
          </p:nvPr>
        </p:nvSpPr>
        <p:spPr/>
        <p:txBody>
          <a:bodyPr/>
          <a:lstStyle/>
          <a:p>
            <a:pPr>
              <a:buFontTx/>
              <a:buNone/>
            </a:pPr>
            <a:r>
              <a:rPr lang="en-US" altLang="en-US" dirty="0"/>
              <a:t>What causes tropospheric ducting?</a:t>
            </a:r>
          </a:p>
          <a:p>
            <a:pPr>
              <a:buFontTx/>
              <a:buNone/>
            </a:pPr>
            <a:r>
              <a:rPr lang="en-US" altLang="en-US" dirty="0"/>
              <a:t>A. Discharges of lightning during electrical storms</a:t>
            </a:r>
          </a:p>
          <a:p>
            <a:pPr>
              <a:buFontTx/>
              <a:buNone/>
            </a:pPr>
            <a:r>
              <a:rPr lang="en-US" altLang="en-US" dirty="0"/>
              <a:t>B. Sunspots and solar flares</a:t>
            </a:r>
          </a:p>
          <a:p>
            <a:pPr>
              <a:buFontTx/>
              <a:buNone/>
            </a:pPr>
            <a:r>
              <a:rPr lang="en-US" altLang="en-US" dirty="0"/>
              <a:t>C. Updrafts from hurricanes and tornadoes</a:t>
            </a:r>
          </a:p>
          <a:p>
            <a:pPr>
              <a:buFontTx/>
              <a:buNone/>
            </a:pPr>
            <a:r>
              <a:rPr lang="en-US" altLang="en-US" dirty="0"/>
              <a:t>D. Temperature inversions in the atmosphere</a:t>
            </a:r>
          </a:p>
        </p:txBody>
      </p:sp>
    </p:spTree>
    <p:extLst>
      <p:ext uri="{BB962C8B-B14F-4D97-AF65-F5344CB8AC3E}">
        <p14:creationId xmlns:p14="http://schemas.microsoft.com/office/powerpoint/2010/main" val="2318928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CF88E-BC8E-929C-BE88-C3FE25F5DC90}"/>
              </a:ext>
            </a:extLst>
          </p:cNvPr>
          <p:cNvPicPr>
            <a:picLocks noChangeAspect="1"/>
          </p:cNvPicPr>
          <p:nvPr/>
        </p:nvPicPr>
        <p:blipFill>
          <a:blip r:embed="rId2"/>
          <a:stretch>
            <a:fillRect/>
          </a:stretch>
        </p:blipFill>
        <p:spPr>
          <a:xfrm>
            <a:off x="5144545" y="4495800"/>
            <a:ext cx="3999455" cy="2246934"/>
          </a:xfrm>
          <a:prstGeom prst="rect">
            <a:avLst/>
          </a:prstGeom>
        </p:spPr>
      </p:pic>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T3C08</a:t>
            </a:r>
            <a:endParaRPr lang="en-US" dirty="0"/>
          </a:p>
        </p:txBody>
      </p:sp>
      <p:sp>
        <p:nvSpPr>
          <p:cNvPr id="3" name="Content Placeholder 2"/>
          <p:cNvSpPr>
            <a:spLocks noGrp="1"/>
          </p:cNvSpPr>
          <p:nvPr>
            <p:ph idx="1"/>
          </p:nvPr>
        </p:nvSpPr>
        <p:spPr/>
        <p:txBody>
          <a:bodyPr/>
          <a:lstStyle/>
          <a:p>
            <a:pPr>
              <a:buFontTx/>
              <a:buNone/>
            </a:pPr>
            <a:r>
              <a:rPr lang="en-US" altLang="en-US" dirty="0"/>
              <a:t>What causes tropospheric ducting?</a:t>
            </a:r>
          </a:p>
          <a:p>
            <a:pPr>
              <a:buFontTx/>
              <a:buNone/>
            </a:pPr>
            <a:r>
              <a:rPr lang="en-US" altLang="en-US" dirty="0">
                <a:solidFill>
                  <a:schemeClr val="bg1">
                    <a:lumMod val="75000"/>
                  </a:schemeClr>
                </a:solidFill>
              </a:rPr>
              <a:t>A. Discharges of lightning during electrical storms</a:t>
            </a:r>
          </a:p>
          <a:p>
            <a:pPr>
              <a:buFontTx/>
              <a:buNone/>
            </a:pPr>
            <a:r>
              <a:rPr lang="en-US" altLang="en-US" dirty="0">
                <a:solidFill>
                  <a:schemeClr val="bg1">
                    <a:lumMod val="75000"/>
                  </a:schemeClr>
                </a:solidFill>
              </a:rPr>
              <a:t>B. Sunspots and solar flares</a:t>
            </a:r>
          </a:p>
          <a:p>
            <a:pPr>
              <a:buFontTx/>
              <a:buNone/>
            </a:pPr>
            <a:r>
              <a:rPr lang="en-US" altLang="en-US" dirty="0">
                <a:solidFill>
                  <a:schemeClr val="bg1">
                    <a:lumMod val="75000"/>
                  </a:schemeClr>
                </a:solidFill>
              </a:rPr>
              <a:t>C. Updrafts from hurricanes and tornadoes</a:t>
            </a:r>
          </a:p>
          <a:p>
            <a:pPr>
              <a:buFontTx/>
              <a:buNone/>
            </a:pPr>
            <a:r>
              <a:rPr lang="en-US" altLang="en-US" dirty="0"/>
              <a:t>D. Temperature inversions in the atmosphere</a:t>
            </a:r>
          </a:p>
        </p:txBody>
      </p:sp>
    </p:spTree>
    <p:extLst>
      <p:ext uri="{BB962C8B-B14F-4D97-AF65-F5344CB8AC3E}">
        <p14:creationId xmlns:p14="http://schemas.microsoft.com/office/powerpoint/2010/main" val="685301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T3C09</a:t>
            </a:r>
            <a:endParaRPr lang="en-US" dirty="0"/>
          </a:p>
        </p:txBody>
      </p:sp>
      <p:sp>
        <p:nvSpPr>
          <p:cNvPr id="3" name="Content Placeholder 2"/>
          <p:cNvSpPr>
            <a:spLocks noGrp="1"/>
          </p:cNvSpPr>
          <p:nvPr>
            <p:ph idx="1"/>
          </p:nvPr>
        </p:nvSpPr>
        <p:spPr>
          <a:xfrm>
            <a:off x="457200" y="1166018"/>
            <a:ext cx="8229600" cy="4525963"/>
          </a:xfrm>
        </p:spPr>
        <p:txBody>
          <a:bodyPr/>
          <a:lstStyle/>
          <a:p>
            <a:pPr>
              <a:buFontTx/>
              <a:buNone/>
            </a:pPr>
            <a:r>
              <a:rPr lang="en-US" altLang="en-US" sz="2800" dirty="0"/>
              <a:t>What is generally the best time for long-distance 10 meter band propagation via the F region?</a:t>
            </a:r>
          </a:p>
          <a:p>
            <a:pPr>
              <a:buFontTx/>
              <a:buNone/>
            </a:pPr>
            <a:r>
              <a:rPr lang="en-US" altLang="en-US" sz="2800" dirty="0"/>
              <a:t>A. From dawn to shortly after sunset during periods of high sunspot activity</a:t>
            </a:r>
          </a:p>
          <a:p>
            <a:pPr>
              <a:buFontTx/>
              <a:buNone/>
            </a:pPr>
            <a:r>
              <a:rPr lang="en-US" altLang="en-US" sz="2800" dirty="0"/>
              <a:t>B. From shortly after sunset to dawn during periods of high sunspot activity</a:t>
            </a:r>
          </a:p>
          <a:p>
            <a:pPr>
              <a:buFontTx/>
              <a:buNone/>
            </a:pPr>
            <a:r>
              <a:rPr lang="en-US" altLang="en-US" sz="2800" dirty="0"/>
              <a:t>C. From dawn to shortly after sunset during periods of low sunspot activity</a:t>
            </a:r>
          </a:p>
          <a:p>
            <a:pPr>
              <a:buFontTx/>
              <a:buNone/>
            </a:pPr>
            <a:r>
              <a:rPr lang="en-US" altLang="en-US" sz="2800" dirty="0"/>
              <a:t>D. From shortly after sunset to dawn during periods of low sunspot activity</a:t>
            </a:r>
          </a:p>
        </p:txBody>
      </p:sp>
    </p:spTree>
    <p:extLst>
      <p:ext uri="{BB962C8B-B14F-4D97-AF65-F5344CB8AC3E}">
        <p14:creationId xmlns:p14="http://schemas.microsoft.com/office/powerpoint/2010/main" val="3507161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T3C09</a:t>
            </a:r>
            <a:endParaRPr lang="en-US" dirty="0"/>
          </a:p>
        </p:txBody>
      </p:sp>
      <p:sp>
        <p:nvSpPr>
          <p:cNvPr id="3" name="Content Placeholder 2"/>
          <p:cNvSpPr>
            <a:spLocks noGrp="1"/>
          </p:cNvSpPr>
          <p:nvPr>
            <p:ph idx="1"/>
          </p:nvPr>
        </p:nvSpPr>
        <p:spPr>
          <a:xfrm>
            <a:off x="446690" y="1166018"/>
            <a:ext cx="8229600" cy="5310982"/>
          </a:xfrm>
        </p:spPr>
        <p:txBody>
          <a:bodyPr/>
          <a:lstStyle/>
          <a:p>
            <a:pPr>
              <a:buFontTx/>
              <a:buNone/>
            </a:pPr>
            <a:r>
              <a:rPr lang="en-US" altLang="en-US" sz="2800" dirty="0"/>
              <a:t>What is generally the best time for long-distance 10 meter band propagation via the F region?</a:t>
            </a:r>
          </a:p>
          <a:p>
            <a:pPr>
              <a:buFontTx/>
              <a:buNone/>
            </a:pPr>
            <a:r>
              <a:rPr lang="en-US" altLang="en-US" sz="2800" dirty="0"/>
              <a:t>A. From dawn to shortly after sunset during periods of high sunspot activity</a:t>
            </a:r>
          </a:p>
          <a:p>
            <a:pPr>
              <a:buFontTx/>
              <a:buNone/>
            </a:pPr>
            <a:r>
              <a:rPr lang="en-US" altLang="en-US" sz="2800" dirty="0">
                <a:solidFill>
                  <a:schemeClr val="bg1">
                    <a:lumMod val="75000"/>
                  </a:schemeClr>
                </a:solidFill>
              </a:rPr>
              <a:t>B. From shortly after sunset to dawn during periods of high sunspot activity</a:t>
            </a:r>
          </a:p>
          <a:p>
            <a:pPr>
              <a:buFontTx/>
              <a:buNone/>
            </a:pPr>
            <a:r>
              <a:rPr lang="en-US" altLang="en-US" sz="2800" dirty="0">
                <a:solidFill>
                  <a:schemeClr val="bg1">
                    <a:lumMod val="75000"/>
                  </a:schemeClr>
                </a:solidFill>
              </a:rPr>
              <a:t>C. From dawn to shortly after sunset during periods of low sunspot activity</a:t>
            </a:r>
          </a:p>
          <a:p>
            <a:pPr>
              <a:buFontTx/>
              <a:buNone/>
            </a:pPr>
            <a:r>
              <a:rPr lang="en-US" altLang="en-US" sz="2800" dirty="0">
                <a:solidFill>
                  <a:schemeClr val="bg1">
                    <a:lumMod val="75000"/>
                  </a:schemeClr>
                </a:solidFill>
              </a:rPr>
              <a:t>D. From shortly after sunset to dawn during periods of low sunspot activity</a:t>
            </a:r>
          </a:p>
          <a:p>
            <a:pPr>
              <a:buFontTx/>
              <a:buNone/>
            </a:pPr>
            <a:r>
              <a:rPr lang="en-US" altLang="en-US" sz="2800" dirty="0">
                <a:solidFill>
                  <a:srgbClr val="0033CC"/>
                </a:solidFill>
              </a:rPr>
              <a:t>The F layer Changes position between day and night </a:t>
            </a:r>
            <a:r>
              <a:rPr lang="en-US" altLang="en-US" sz="2800" b="1" dirty="0">
                <a:solidFill>
                  <a:srgbClr val="0033CC"/>
                </a:solidFill>
              </a:rPr>
              <a:t>(Lower at night)</a:t>
            </a:r>
          </a:p>
        </p:txBody>
      </p:sp>
    </p:spTree>
    <p:extLst>
      <p:ext uri="{BB962C8B-B14F-4D97-AF65-F5344CB8AC3E}">
        <p14:creationId xmlns:p14="http://schemas.microsoft.com/office/powerpoint/2010/main" val="4049233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T3C10</a:t>
            </a:r>
            <a:endParaRPr lang="en-US" dirty="0"/>
          </a:p>
        </p:txBody>
      </p:sp>
      <p:sp>
        <p:nvSpPr>
          <p:cNvPr id="3" name="Content Placeholder 2"/>
          <p:cNvSpPr>
            <a:spLocks noGrp="1"/>
          </p:cNvSpPr>
          <p:nvPr>
            <p:ph idx="1"/>
          </p:nvPr>
        </p:nvSpPr>
        <p:spPr>
          <a:xfrm>
            <a:off x="457200" y="1600200"/>
            <a:ext cx="8229600" cy="4724400"/>
          </a:xfrm>
        </p:spPr>
        <p:txBody>
          <a:bodyPr/>
          <a:lstStyle/>
          <a:p>
            <a:pPr>
              <a:buFontTx/>
              <a:buNone/>
            </a:pPr>
            <a:r>
              <a:rPr lang="en-US" altLang="en-US" dirty="0"/>
              <a:t>Which of the following bands may provide long-distance communications via the ionosphere’s F region during the peak of the sunspot cycle?</a:t>
            </a:r>
          </a:p>
          <a:p>
            <a:pPr>
              <a:buFontTx/>
              <a:buNone/>
            </a:pPr>
            <a:r>
              <a:rPr lang="en-US" altLang="en-US" dirty="0"/>
              <a:t>A. 6 and 10 meters </a:t>
            </a:r>
          </a:p>
          <a:p>
            <a:pPr>
              <a:buFontTx/>
              <a:buNone/>
            </a:pPr>
            <a:r>
              <a:rPr lang="en-US" altLang="en-US" dirty="0"/>
              <a:t>B. 23 centimeters </a:t>
            </a:r>
          </a:p>
          <a:p>
            <a:pPr>
              <a:buFontTx/>
              <a:buNone/>
            </a:pPr>
            <a:r>
              <a:rPr lang="en-US" altLang="en-US" dirty="0"/>
              <a:t>C. 70 centimeters and 1.25 meters </a:t>
            </a:r>
          </a:p>
          <a:p>
            <a:pPr>
              <a:buFontTx/>
              <a:buNone/>
            </a:pPr>
            <a:r>
              <a:rPr lang="en-US" altLang="en-US" dirty="0"/>
              <a:t>D. All these choices are correct</a:t>
            </a:r>
            <a:endParaRPr lang="en-US" altLang="en-US" sz="2800" dirty="0"/>
          </a:p>
        </p:txBody>
      </p:sp>
    </p:spTree>
    <p:extLst>
      <p:ext uri="{BB962C8B-B14F-4D97-AF65-F5344CB8AC3E}">
        <p14:creationId xmlns:p14="http://schemas.microsoft.com/office/powerpoint/2010/main" val="1170829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T3A01</a:t>
            </a:r>
            <a:endParaRPr lang="en-US" dirty="0"/>
          </a:p>
        </p:txBody>
      </p:sp>
      <p:sp>
        <p:nvSpPr>
          <p:cNvPr id="3" name="Content Placeholder 2"/>
          <p:cNvSpPr>
            <a:spLocks noGrp="1"/>
          </p:cNvSpPr>
          <p:nvPr>
            <p:ph idx="1"/>
          </p:nvPr>
        </p:nvSpPr>
        <p:spPr>
          <a:xfrm>
            <a:off x="457200" y="1143000"/>
            <a:ext cx="8229600" cy="5257800"/>
          </a:xfrm>
        </p:spPr>
        <p:txBody>
          <a:bodyPr/>
          <a:lstStyle/>
          <a:p>
            <a:pPr>
              <a:buFontTx/>
              <a:buNone/>
            </a:pPr>
            <a:r>
              <a:rPr lang="en-US" altLang="en-US" sz="3000" dirty="0"/>
              <a:t>Why do VHF signal strengths sometimes vary greatly when the antenna is moved only a few feet?</a:t>
            </a:r>
          </a:p>
          <a:p>
            <a:pPr>
              <a:buFontTx/>
              <a:buNone/>
            </a:pPr>
            <a:r>
              <a:rPr lang="en-US" altLang="en-US" sz="3000" dirty="0"/>
              <a:t>A. The signal path encounters different concentrations of water vapor</a:t>
            </a:r>
          </a:p>
          <a:p>
            <a:pPr>
              <a:buFontTx/>
              <a:buNone/>
            </a:pPr>
            <a:r>
              <a:rPr lang="en-US" altLang="en-US" sz="3000" dirty="0"/>
              <a:t>B. VHF ionospheric propagation is very sensitive to path length</a:t>
            </a:r>
          </a:p>
          <a:p>
            <a:pPr>
              <a:buFontTx/>
              <a:buNone/>
            </a:pPr>
            <a:r>
              <a:rPr lang="en-US" altLang="en-US" sz="3000" dirty="0"/>
              <a:t>C. Multipath propagation cancels or reinforces signals</a:t>
            </a:r>
          </a:p>
          <a:p>
            <a:pPr>
              <a:buFontTx/>
              <a:buNone/>
            </a:pPr>
            <a:r>
              <a:rPr lang="en-US" altLang="en-US" sz="3000" dirty="0"/>
              <a:t>D. All these choices are correct</a:t>
            </a:r>
          </a:p>
        </p:txBody>
      </p:sp>
    </p:spTree>
    <p:extLst>
      <p:ext uri="{BB962C8B-B14F-4D97-AF65-F5344CB8AC3E}">
        <p14:creationId xmlns:p14="http://schemas.microsoft.com/office/powerpoint/2010/main" val="31346456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T3C10</a:t>
            </a:r>
            <a:endParaRPr lang="en-US" dirty="0"/>
          </a:p>
        </p:txBody>
      </p:sp>
      <p:sp>
        <p:nvSpPr>
          <p:cNvPr id="3" name="Content Placeholder 2"/>
          <p:cNvSpPr>
            <a:spLocks noGrp="1"/>
          </p:cNvSpPr>
          <p:nvPr>
            <p:ph idx="1"/>
          </p:nvPr>
        </p:nvSpPr>
        <p:spPr>
          <a:xfrm>
            <a:off x="457200" y="1600200"/>
            <a:ext cx="8458200" cy="4724400"/>
          </a:xfrm>
        </p:spPr>
        <p:txBody>
          <a:bodyPr/>
          <a:lstStyle/>
          <a:p>
            <a:pPr>
              <a:buFontTx/>
              <a:buNone/>
            </a:pPr>
            <a:r>
              <a:rPr lang="en-US" altLang="en-US" dirty="0"/>
              <a:t>Which of the following bands may provide long-distance communications via the ionosphere’s F region during the peak of the sunspot cycle?</a:t>
            </a:r>
          </a:p>
          <a:p>
            <a:pPr>
              <a:buFontTx/>
              <a:buNone/>
            </a:pPr>
            <a:r>
              <a:rPr lang="en-US" altLang="en-US" dirty="0"/>
              <a:t>A. 6 and 10 meters  </a:t>
            </a:r>
          </a:p>
          <a:p>
            <a:pPr>
              <a:buFontTx/>
              <a:buNone/>
            </a:pPr>
            <a:r>
              <a:rPr lang="en-US" altLang="en-US" dirty="0">
                <a:solidFill>
                  <a:schemeClr val="bg1">
                    <a:lumMod val="75000"/>
                  </a:schemeClr>
                </a:solidFill>
              </a:rPr>
              <a:t>B. 23 centimeters </a:t>
            </a:r>
          </a:p>
          <a:p>
            <a:pPr>
              <a:buFontTx/>
              <a:buNone/>
            </a:pPr>
            <a:r>
              <a:rPr lang="en-US" altLang="en-US" dirty="0">
                <a:solidFill>
                  <a:schemeClr val="bg1">
                    <a:lumMod val="75000"/>
                  </a:schemeClr>
                </a:solidFill>
              </a:rPr>
              <a:t>C. 70 centimeters and 1.25 meters </a:t>
            </a:r>
          </a:p>
          <a:p>
            <a:pPr>
              <a:buFontTx/>
              <a:buNone/>
            </a:pPr>
            <a:r>
              <a:rPr lang="en-US" altLang="en-US" dirty="0">
                <a:solidFill>
                  <a:schemeClr val="bg1">
                    <a:lumMod val="75000"/>
                  </a:schemeClr>
                </a:solidFill>
              </a:rPr>
              <a:t>D. All these choices are correct</a:t>
            </a:r>
          </a:p>
          <a:p>
            <a:pPr>
              <a:buFontTx/>
              <a:buNone/>
            </a:pPr>
            <a:r>
              <a:rPr lang="en-US" altLang="en-US" sz="2600" b="1" dirty="0">
                <a:solidFill>
                  <a:srgbClr val="0033CC"/>
                </a:solidFill>
              </a:rPr>
              <a:t>The lower the </a:t>
            </a:r>
            <a:r>
              <a:rPr lang="en-US" sz="2600" b="1" dirty="0">
                <a:solidFill>
                  <a:srgbClr val="0033CC"/>
                </a:solidFill>
              </a:rPr>
              <a:t>Ionospheric layers the better the skip</a:t>
            </a:r>
            <a:endParaRPr lang="en-US" altLang="en-US" sz="2600" b="1" dirty="0">
              <a:solidFill>
                <a:srgbClr val="0033CC"/>
              </a:solidFill>
            </a:endParaRPr>
          </a:p>
        </p:txBody>
      </p:sp>
      <p:sp>
        <p:nvSpPr>
          <p:cNvPr id="4" name="TextBox 3">
            <a:extLst>
              <a:ext uri="{FF2B5EF4-FFF2-40B4-BE49-F238E27FC236}">
                <a16:creationId xmlns:a16="http://schemas.microsoft.com/office/drawing/2014/main" id="{B1887A26-BC2F-5CC1-5968-78E792F57A7D}"/>
              </a:ext>
            </a:extLst>
          </p:cNvPr>
          <p:cNvSpPr txBox="1"/>
          <p:nvPr/>
        </p:nvSpPr>
        <p:spPr>
          <a:xfrm>
            <a:off x="4267200" y="3484179"/>
            <a:ext cx="4876800" cy="1077218"/>
          </a:xfrm>
          <a:prstGeom prst="rect">
            <a:avLst/>
          </a:prstGeom>
          <a:noFill/>
        </p:spPr>
        <p:txBody>
          <a:bodyPr wrap="square" rtlCol="0">
            <a:spAutoFit/>
          </a:bodyPr>
          <a:lstStyle/>
          <a:p>
            <a:r>
              <a:rPr lang="en-US" sz="3200" dirty="0">
                <a:solidFill>
                  <a:srgbClr val="0033CC"/>
                </a:solidFill>
              </a:rPr>
              <a:t>Sun Spots also push the Ionospheric layers down.</a:t>
            </a:r>
          </a:p>
        </p:txBody>
      </p:sp>
    </p:spTree>
    <p:extLst>
      <p:ext uri="{BB962C8B-B14F-4D97-AF65-F5344CB8AC3E}">
        <p14:creationId xmlns:p14="http://schemas.microsoft.com/office/powerpoint/2010/main" val="3977325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T3C11</a:t>
            </a:r>
            <a:endParaRPr lang="en-US" dirty="0"/>
          </a:p>
        </p:txBody>
      </p:sp>
      <p:sp>
        <p:nvSpPr>
          <p:cNvPr id="3" name="Content Placeholder 2"/>
          <p:cNvSpPr>
            <a:spLocks noGrp="1"/>
          </p:cNvSpPr>
          <p:nvPr>
            <p:ph idx="1"/>
          </p:nvPr>
        </p:nvSpPr>
        <p:spPr>
          <a:xfrm>
            <a:off x="304800" y="1417638"/>
            <a:ext cx="8610600" cy="4906962"/>
          </a:xfrm>
        </p:spPr>
        <p:txBody>
          <a:bodyPr/>
          <a:lstStyle/>
          <a:p>
            <a:pPr>
              <a:buFontTx/>
              <a:buNone/>
            </a:pPr>
            <a:r>
              <a:rPr lang="en-US" altLang="en-US" dirty="0"/>
              <a:t>Why is the radio horizon for VHF and UHF signals more distant than the visual horizon?</a:t>
            </a:r>
          </a:p>
          <a:p>
            <a:pPr>
              <a:buFontTx/>
              <a:buNone/>
            </a:pPr>
            <a:r>
              <a:rPr lang="en-US" altLang="en-US" dirty="0"/>
              <a:t>A. Radio signals move somewhat faster than the speed of light</a:t>
            </a:r>
          </a:p>
          <a:p>
            <a:pPr>
              <a:buFontTx/>
              <a:buNone/>
            </a:pPr>
            <a:r>
              <a:rPr lang="en-US" altLang="en-US" dirty="0"/>
              <a:t>B. Radio waves are not blocked by dust particles</a:t>
            </a:r>
          </a:p>
          <a:p>
            <a:pPr>
              <a:buFontTx/>
              <a:buNone/>
            </a:pPr>
            <a:r>
              <a:rPr lang="en-US" altLang="en-US" dirty="0"/>
              <a:t>C. The atmosphere refracts radio waves slightly</a:t>
            </a:r>
          </a:p>
          <a:p>
            <a:pPr>
              <a:buFontTx/>
              <a:buNone/>
            </a:pPr>
            <a:r>
              <a:rPr lang="en-US" altLang="en-US" dirty="0"/>
              <a:t>D. Radio waves are blocked by dust particles</a:t>
            </a:r>
          </a:p>
        </p:txBody>
      </p:sp>
    </p:spTree>
    <p:extLst>
      <p:ext uri="{BB962C8B-B14F-4D97-AF65-F5344CB8AC3E}">
        <p14:creationId xmlns:p14="http://schemas.microsoft.com/office/powerpoint/2010/main" val="29926517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T3C11</a:t>
            </a:r>
            <a:endParaRPr lang="en-US" dirty="0"/>
          </a:p>
        </p:txBody>
      </p:sp>
      <p:sp>
        <p:nvSpPr>
          <p:cNvPr id="3" name="Content Placeholder 2"/>
          <p:cNvSpPr>
            <a:spLocks noGrp="1"/>
          </p:cNvSpPr>
          <p:nvPr>
            <p:ph idx="1"/>
          </p:nvPr>
        </p:nvSpPr>
        <p:spPr>
          <a:xfrm>
            <a:off x="304800" y="1417638"/>
            <a:ext cx="8610600" cy="4906962"/>
          </a:xfrm>
        </p:spPr>
        <p:txBody>
          <a:bodyPr/>
          <a:lstStyle/>
          <a:p>
            <a:pPr>
              <a:buFontTx/>
              <a:buNone/>
            </a:pPr>
            <a:r>
              <a:rPr lang="en-US" altLang="en-US" dirty="0"/>
              <a:t>Why is the radio horizon for VHF and UHF signals more distant than the visual horizon?</a:t>
            </a:r>
          </a:p>
          <a:p>
            <a:pPr>
              <a:buFontTx/>
              <a:buNone/>
            </a:pPr>
            <a:r>
              <a:rPr lang="en-US" altLang="en-US" dirty="0">
                <a:solidFill>
                  <a:schemeClr val="bg1">
                    <a:lumMod val="75000"/>
                  </a:schemeClr>
                </a:solidFill>
              </a:rPr>
              <a:t>A. Radio signals move somewhat faster than the speed of light</a:t>
            </a:r>
          </a:p>
          <a:p>
            <a:pPr>
              <a:buFontTx/>
              <a:buNone/>
            </a:pPr>
            <a:r>
              <a:rPr lang="en-US" altLang="en-US" dirty="0">
                <a:solidFill>
                  <a:schemeClr val="bg1">
                    <a:lumMod val="75000"/>
                  </a:schemeClr>
                </a:solidFill>
              </a:rPr>
              <a:t>B. Radio waves are not blocked by dust particles</a:t>
            </a:r>
          </a:p>
          <a:p>
            <a:pPr>
              <a:buFontTx/>
              <a:buNone/>
            </a:pPr>
            <a:r>
              <a:rPr lang="en-US" altLang="en-US" dirty="0"/>
              <a:t>C. The atmosphere refracts radio waves slightly</a:t>
            </a:r>
          </a:p>
          <a:p>
            <a:pPr>
              <a:buFontTx/>
              <a:buNone/>
            </a:pPr>
            <a:r>
              <a:rPr lang="en-US" altLang="en-US" dirty="0">
                <a:solidFill>
                  <a:schemeClr val="bg1">
                    <a:lumMod val="75000"/>
                  </a:schemeClr>
                </a:solidFill>
              </a:rPr>
              <a:t>D. Radio waves are blocked by dust particles</a:t>
            </a:r>
          </a:p>
        </p:txBody>
      </p:sp>
    </p:spTree>
    <p:extLst>
      <p:ext uri="{BB962C8B-B14F-4D97-AF65-F5344CB8AC3E}">
        <p14:creationId xmlns:p14="http://schemas.microsoft.com/office/powerpoint/2010/main" val="27169180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ontent Placeholder 2"/>
          <p:cNvSpPr>
            <a:spLocks noGrp="1"/>
          </p:cNvSpPr>
          <p:nvPr>
            <p:ph idx="1"/>
          </p:nvPr>
        </p:nvSpPr>
        <p:spPr/>
        <p:txBody>
          <a:bodyPr/>
          <a:lstStyle/>
          <a:p>
            <a:pPr marL="0" indent="0" algn="ctr">
              <a:buNone/>
            </a:pPr>
            <a:r>
              <a:rPr lang="en-US" altLang="en-US" sz="4400" b="1" dirty="0"/>
              <a:t>End of Sub-element 3</a:t>
            </a:r>
          </a:p>
          <a:p>
            <a:pPr marL="0" indent="0" algn="ctr">
              <a:buNone/>
            </a:pPr>
            <a:r>
              <a:rPr lang="en-US" altLang="en-US" sz="4400" b="1" dirty="0"/>
              <a:t>(34% completed)</a:t>
            </a:r>
          </a:p>
          <a:p>
            <a:pPr algn="ctr"/>
            <a:endParaRPr lang="en-US" altLang="en-US" sz="4400" b="1" dirty="0"/>
          </a:p>
          <a:p>
            <a:pPr marL="0" indent="0" algn="ctr">
              <a:buNone/>
            </a:pPr>
            <a:r>
              <a:rPr lang="en-US" altLang="en-US" sz="4400" b="1" dirty="0"/>
              <a:t>Proceed to Sub-element 4 when ready</a:t>
            </a:r>
          </a:p>
        </p:txBody>
      </p:sp>
    </p:spTree>
    <p:extLst>
      <p:ext uri="{BB962C8B-B14F-4D97-AF65-F5344CB8AC3E}">
        <p14:creationId xmlns:p14="http://schemas.microsoft.com/office/powerpoint/2010/main" val="283432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solidFill>
                <a:latin typeface="+mn-lt"/>
                <a:ea typeface="+mn-ea"/>
                <a:cs typeface="+mn-cs"/>
              </a:rPr>
              <a:t>T3A01</a:t>
            </a:r>
            <a:endParaRPr lang="en-US" dirty="0"/>
          </a:p>
        </p:txBody>
      </p:sp>
      <p:sp>
        <p:nvSpPr>
          <p:cNvPr id="3" name="Content Placeholder 2"/>
          <p:cNvSpPr>
            <a:spLocks noGrp="1"/>
          </p:cNvSpPr>
          <p:nvPr>
            <p:ph idx="1"/>
          </p:nvPr>
        </p:nvSpPr>
        <p:spPr>
          <a:xfrm>
            <a:off x="457200" y="1143000"/>
            <a:ext cx="8229600" cy="5562600"/>
          </a:xfrm>
        </p:spPr>
        <p:txBody>
          <a:bodyPr/>
          <a:lstStyle/>
          <a:p>
            <a:pPr>
              <a:buFontTx/>
              <a:buNone/>
            </a:pPr>
            <a:r>
              <a:rPr lang="en-US" altLang="en-US" sz="3000" dirty="0"/>
              <a:t>Why do VHF signal strengths sometimes vary greatly when the antenna is moved only a few feet?</a:t>
            </a:r>
          </a:p>
          <a:p>
            <a:pPr>
              <a:buFontTx/>
              <a:buNone/>
            </a:pPr>
            <a:r>
              <a:rPr lang="en-US" altLang="en-US" sz="3000" dirty="0">
                <a:solidFill>
                  <a:schemeClr val="bg1">
                    <a:lumMod val="75000"/>
                  </a:schemeClr>
                </a:solidFill>
              </a:rPr>
              <a:t>A. The signal path encounters different concentrations of water vapor</a:t>
            </a:r>
          </a:p>
          <a:p>
            <a:pPr>
              <a:buFontTx/>
              <a:buNone/>
            </a:pPr>
            <a:r>
              <a:rPr lang="en-US" altLang="en-US" sz="3000" dirty="0">
                <a:solidFill>
                  <a:schemeClr val="bg1">
                    <a:lumMod val="75000"/>
                  </a:schemeClr>
                </a:solidFill>
              </a:rPr>
              <a:t>B. VHF ionospheric propagation is very sensitive to path length</a:t>
            </a:r>
          </a:p>
          <a:p>
            <a:pPr>
              <a:buFontTx/>
              <a:buNone/>
            </a:pPr>
            <a:r>
              <a:rPr lang="en-US" altLang="en-US" sz="3000" dirty="0"/>
              <a:t>C. Multipath propagation cancels or reinforces signals</a:t>
            </a:r>
          </a:p>
          <a:p>
            <a:pPr>
              <a:buFontTx/>
              <a:buNone/>
            </a:pPr>
            <a:r>
              <a:rPr lang="en-US" altLang="en-US" sz="3000" dirty="0">
                <a:solidFill>
                  <a:schemeClr val="bg1">
                    <a:lumMod val="75000"/>
                  </a:schemeClr>
                </a:solidFill>
              </a:rPr>
              <a:t>D. All these choices are correct</a:t>
            </a:r>
          </a:p>
          <a:p>
            <a:pPr>
              <a:buFontTx/>
              <a:buNone/>
            </a:pPr>
            <a:r>
              <a:rPr lang="en-US" altLang="en-US" sz="3000" dirty="0">
                <a:solidFill>
                  <a:schemeClr val="bg1">
                    <a:lumMod val="75000"/>
                  </a:schemeClr>
                </a:solidFill>
              </a:rPr>
              <a:t>						</a:t>
            </a:r>
            <a:r>
              <a:rPr lang="en-US" altLang="en-US" sz="3000" dirty="0">
                <a:solidFill>
                  <a:srgbClr val="0033CC"/>
                </a:solidFill>
              </a:rPr>
              <a:t>( See next slide)</a:t>
            </a:r>
          </a:p>
        </p:txBody>
      </p:sp>
    </p:spTree>
    <p:extLst>
      <p:ext uri="{BB962C8B-B14F-4D97-AF65-F5344CB8AC3E}">
        <p14:creationId xmlns:p14="http://schemas.microsoft.com/office/powerpoint/2010/main" val="3922932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TotalTime>
  <Words>3788</Words>
  <Application>Microsoft Office PowerPoint</Application>
  <PresentationFormat>On-screen Show (4:3)</PresentationFormat>
  <Paragraphs>470</Paragraphs>
  <Slides>83</Slides>
  <Notes>4</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83</vt:i4>
      </vt:variant>
    </vt:vector>
  </HeadingPairs>
  <TitlesOfParts>
    <vt:vector size="91" baseType="lpstr">
      <vt:lpstr>Arial</vt:lpstr>
      <vt:lpstr>Calibri</vt:lpstr>
      <vt:lpstr>Office Theme</vt:lpstr>
      <vt:lpstr>2_Default Design</vt:lpstr>
      <vt:lpstr>Default Design</vt:lpstr>
      <vt:lpstr>1_Default Design</vt:lpstr>
      <vt:lpstr>3_Default Design</vt:lpstr>
      <vt:lpstr>4_Default Design</vt:lpstr>
      <vt:lpstr>Hi-Landers Ham Class</vt:lpstr>
      <vt:lpstr>Sub-element 3 of 10</vt:lpstr>
      <vt:lpstr>PowerPoint Presentation</vt:lpstr>
      <vt:lpstr>Study Hints</vt:lpstr>
      <vt:lpstr>Text Color</vt:lpstr>
      <vt:lpstr>PowerPoint Presentation</vt:lpstr>
      <vt:lpstr>PowerPoint Presentation</vt:lpstr>
      <vt:lpstr>T3A01</vt:lpstr>
      <vt:lpstr>T3A01</vt:lpstr>
      <vt:lpstr>Multipath Propagation </vt:lpstr>
      <vt:lpstr>T3A02</vt:lpstr>
      <vt:lpstr>T3A02</vt:lpstr>
      <vt:lpstr>T3A03</vt:lpstr>
      <vt:lpstr>T3A03</vt:lpstr>
      <vt:lpstr>T3A04</vt:lpstr>
      <vt:lpstr>T3A04</vt:lpstr>
      <vt:lpstr>T3A05</vt:lpstr>
      <vt:lpstr>T3A05</vt:lpstr>
      <vt:lpstr>T3A06</vt:lpstr>
      <vt:lpstr>T3A06</vt:lpstr>
      <vt:lpstr>T3A07</vt:lpstr>
      <vt:lpstr>T3A07</vt:lpstr>
      <vt:lpstr>T3A08</vt:lpstr>
      <vt:lpstr>T3A08</vt:lpstr>
      <vt:lpstr>T3A09</vt:lpstr>
      <vt:lpstr>T3A09</vt:lpstr>
      <vt:lpstr>T3A10</vt:lpstr>
      <vt:lpstr>Multi-Path Propagation </vt:lpstr>
      <vt:lpstr>T3A10</vt:lpstr>
      <vt:lpstr>T3A11</vt:lpstr>
      <vt:lpstr>T3A11</vt:lpstr>
      <vt:lpstr>T3A12</vt:lpstr>
      <vt:lpstr>T3A12</vt:lpstr>
      <vt:lpstr>PowerPoint Presentation</vt:lpstr>
      <vt:lpstr>T3B01</vt:lpstr>
      <vt:lpstr>PowerPoint Presentation</vt:lpstr>
      <vt:lpstr>T3B01</vt:lpstr>
      <vt:lpstr>T3B02</vt:lpstr>
      <vt:lpstr>T3B02</vt:lpstr>
      <vt:lpstr>T3B03</vt:lpstr>
      <vt:lpstr>T3B03</vt:lpstr>
      <vt:lpstr>T3B04</vt:lpstr>
      <vt:lpstr>T3B04</vt:lpstr>
      <vt:lpstr>T3B05</vt:lpstr>
      <vt:lpstr>T3B05</vt:lpstr>
      <vt:lpstr>T3B06</vt:lpstr>
      <vt:lpstr>T3B06</vt:lpstr>
      <vt:lpstr>T3B07</vt:lpstr>
      <vt:lpstr>T3B07</vt:lpstr>
      <vt:lpstr>T3B08</vt:lpstr>
      <vt:lpstr>T3B08</vt:lpstr>
      <vt:lpstr>T3B09</vt:lpstr>
      <vt:lpstr>T3B09</vt:lpstr>
      <vt:lpstr>T3B10</vt:lpstr>
      <vt:lpstr>T3B10</vt:lpstr>
      <vt:lpstr>T3B11</vt:lpstr>
      <vt:lpstr>T3B11</vt:lpstr>
      <vt:lpstr>PowerPoint Presentation</vt:lpstr>
      <vt:lpstr>T3C01</vt:lpstr>
      <vt:lpstr>T3C01</vt:lpstr>
      <vt:lpstr>Ionospheric sub-layers from night to day indicating their approximate altitudes. Lower frequency radio waves may reflect (skip) off some layers.</vt:lpstr>
      <vt:lpstr>T3C02</vt:lpstr>
      <vt:lpstr>T3C02</vt:lpstr>
      <vt:lpstr>T3C03</vt:lpstr>
      <vt:lpstr>T3C03</vt:lpstr>
      <vt:lpstr>T3C04</vt:lpstr>
      <vt:lpstr>T3C04</vt:lpstr>
      <vt:lpstr>Sporadic E is an unusual form of radio propagation using characteristics of the Earth's ionosphere. Whereas most forms of skywave propagation use the normal ionization properties of the ionosphere</vt:lpstr>
      <vt:lpstr>T3C05</vt:lpstr>
      <vt:lpstr>T3C05</vt:lpstr>
      <vt:lpstr>T3C06</vt:lpstr>
      <vt:lpstr>T3C06</vt:lpstr>
      <vt:lpstr>T3C07</vt:lpstr>
      <vt:lpstr>T3C07</vt:lpstr>
      <vt:lpstr>T3C08</vt:lpstr>
      <vt:lpstr>T3C08</vt:lpstr>
      <vt:lpstr>T3C09</vt:lpstr>
      <vt:lpstr>T3C09</vt:lpstr>
      <vt:lpstr>T3C10</vt:lpstr>
      <vt:lpstr>T3C10</vt:lpstr>
      <vt:lpstr>T3C11</vt:lpstr>
      <vt:lpstr>T3C11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Hi-Landers Ham Class</dc:title>
  <dc:creator>Rich</dc:creator>
  <cp:lastModifiedBy>Rich Bugarin</cp:lastModifiedBy>
  <cp:revision>34</cp:revision>
  <dcterms:created xsi:type="dcterms:W3CDTF">2016-01-06T23:32:11Z</dcterms:created>
  <dcterms:modified xsi:type="dcterms:W3CDTF">2022-05-17T20:24:46Z</dcterms:modified>
</cp:coreProperties>
</file>